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9"/>
  </p:notesMasterIdLst>
  <p:sldIdLst>
    <p:sldId id="256" r:id="rId2"/>
    <p:sldId id="257" r:id="rId3"/>
    <p:sldId id="334" r:id="rId4"/>
    <p:sldId id="335" r:id="rId5"/>
    <p:sldId id="258" r:id="rId6"/>
    <p:sldId id="261" r:id="rId7"/>
    <p:sldId id="260" r:id="rId8"/>
    <p:sldId id="263" r:id="rId9"/>
    <p:sldId id="264" r:id="rId10"/>
    <p:sldId id="266" r:id="rId11"/>
    <p:sldId id="267" r:id="rId12"/>
    <p:sldId id="269" r:id="rId13"/>
    <p:sldId id="271" r:id="rId14"/>
    <p:sldId id="270" r:id="rId15"/>
    <p:sldId id="272" r:id="rId16"/>
    <p:sldId id="273" r:id="rId17"/>
    <p:sldId id="274" r:id="rId18"/>
    <p:sldId id="275" r:id="rId19"/>
    <p:sldId id="277" r:id="rId20"/>
    <p:sldId id="278" r:id="rId21"/>
    <p:sldId id="280" r:id="rId22"/>
    <p:sldId id="281" r:id="rId23"/>
    <p:sldId id="350" r:id="rId24"/>
    <p:sldId id="345" r:id="rId25"/>
    <p:sldId id="279" r:id="rId26"/>
    <p:sldId id="282" r:id="rId27"/>
    <p:sldId id="283" r:id="rId28"/>
    <p:sldId id="284" r:id="rId29"/>
    <p:sldId id="285" r:id="rId30"/>
    <p:sldId id="286" r:id="rId31"/>
    <p:sldId id="347" r:id="rId32"/>
    <p:sldId id="276" r:id="rId33"/>
    <p:sldId id="287" r:id="rId34"/>
    <p:sldId id="289" r:id="rId35"/>
    <p:sldId id="290" r:id="rId36"/>
    <p:sldId id="291" r:id="rId37"/>
    <p:sldId id="292" r:id="rId38"/>
    <p:sldId id="293" r:id="rId39"/>
    <p:sldId id="295" r:id="rId40"/>
    <p:sldId id="294" r:id="rId41"/>
    <p:sldId id="336" r:id="rId42"/>
    <p:sldId id="296" r:id="rId43"/>
    <p:sldId id="297" r:id="rId44"/>
    <p:sldId id="298" r:id="rId45"/>
    <p:sldId id="299" r:id="rId46"/>
    <p:sldId id="300" r:id="rId47"/>
    <p:sldId id="337" r:id="rId48"/>
    <p:sldId id="338" r:id="rId49"/>
    <p:sldId id="349" r:id="rId50"/>
    <p:sldId id="301" r:id="rId51"/>
    <p:sldId id="302" r:id="rId52"/>
    <p:sldId id="303" r:id="rId53"/>
    <p:sldId id="304" r:id="rId54"/>
    <p:sldId id="307" r:id="rId55"/>
    <p:sldId id="308" r:id="rId56"/>
    <p:sldId id="309" r:id="rId57"/>
    <p:sldId id="305" r:id="rId58"/>
    <p:sldId id="306" r:id="rId59"/>
    <p:sldId id="310" r:id="rId60"/>
    <p:sldId id="311" r:id="rId61"/>
    <p:sldId id="346" r:id="rId62"/>
    <p:sldId id="339" r:id="rId63"/>
    <p:sldId id="323" r:id="rId64"/>
    <p:sldId id="312" r:id="rId65"/>
    <p:sldId id="315" r:id="rId66"/>
    <p:sldId id="316" r:id="rId67"/>
    <p:sldId id="317" r:id="rId68"/>
    <p:sldId id="319" r:id="rId69"/>
    <p:sldId id="321" r:id="rId70"/>
    <p:sldId id="340" r:id="rId71"/>
    <p:sldId id="322" r:id="rId72"/>
    <p:sldId id="341" r:id="rId73"/>
    <p:sldId id="342" r:id="rId74"/>
    <p:sldId id="343" r:id="rId75"/>
    <p:sldId id="344" r:id="rId76"/>
    <p:sldId id="348" r:id="rId77"/>
    <p:sldId id="324" r:id="rId78"/>
    <p:sldId id="326" r:id="rId79"/>
    <p:sldId id="327" r:id="rId80"/>
    <p:sldId id="328" r:id="rId81"/>
    <p:sldId id="330" r:id="rId82"/>
    <p:sldId id="331" r:id="rId83"/>
    <p:sldId id="329" r:id="rId84"/>
    <p:sldId id="325" r:id="rId85"/>
    <p:sldId id="332" r:id="rId86"/>
    <p:sldId id="333" r:id="rId87"/>
    <p:sldId id="351" r:id="rId8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4995" autoAdjust="0"/>
    <p:restoredTop sz="94660"/>
  </p:normalViewPr>
  <p:slideViewPr>
    <p:cSldViewPr snapToGrid="0">
      <p:cViewPr varScale="1">
        <p:scale>
          <a:sx n="90" d="100"/>
          <a:sy n="90" d="100"/>
        </p:scale>
        <p:origin x="-576" y="-11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57A5BB-5F41-4F5A-9EEA-EA17BB59AFE4}" type="datetimeFigureOut">
              <a:rPr lang="en-IN" smtClean="0"/>
              <a:pPr/>
              <a:t>19-06-2024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22F67D-1EC5-48FC-8A09-395433D29206}" type="slidenum">
              <a:rPr lang="en-IN" smtClean="0"/>
              <a:pPr/>
              <a:t>‹#›</a:t>
            </a:fld>
            <a:endParaRPr lang="en-IN"/>
          </a:p>
        </p:txBody>
      </p:sp>
    </p:spTree>
    <p:extLst>
      <p:ext uri="{BB962C8B-B14F-4D97-AF65-F5344CB8AC3E}">
        <p14:creationId xmlns:p14="http://schemas.microsoft.com/office/powerpoint/2010/main" xmlns="" val="3580857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CE22F67D-1EC5-48FC-8A09-395433D29206}" type="slidenum">
              <a:rPr lang="en-IN" smtClean="0"/>
              <a:pPr/>
              <a:t>77</a:t>
            </a:fld>
            <a:endParaRPr lang="en-IN"/>
          </a:p>
        </p:txBody>
      </p:sp>
    </p:spTree>
    <p:extLst>
      <p:ext uri="{BB962C8B-B14F-4D97-AF65-F5344CB8AC3E}">
        <p14:creationId xmlns:p14="http://schemas.microsoft.com/office/powerpoint/2010/main" xmlns="" val="66922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8AAB796-A362-4746-B7BB-57614DA48433}" type="datetime1">
              <a:rPr lang="en-IN" smtClean="0"/>
              <a:pPr/>
              <a:t>19-06-2024</a:t>
            </a:fld>
            <a:endParaRPr lang="en-IN"/>
          </a:p>
        </p:txBody>
      </p:sp>
      <p:sp>
        <p:nvSpPr>
          <p:cNvPr id="5" name="Footer Placeholder 4"/>
          <p:cNvSpPr>
            <a:spLocks noGrp="1"/>
          </p:cNvSpPr>
          <p:nvPr>
            <p:ph type="ftr" sz="quarter" idx="11"/>
          </p:nvPr>
        </p:nvSpPr>
        <p:spPr/>
        <p:txBody>
          <a:bodyPr/>
          <a:lstStyle/>
          <a:p>
            <a:r>
              <a:rPr lang="en-IN"/>
              <a:t>Kinetics and Kinematics of ADL </a:t>
            </a:r>
          </a:p>
        </p:txBody>
      </p:sp>
      <p:sp>
        <p:nvSpPr>
          <p:cNvPr id="6" name="Slide Number Placeholder 5"/>
          <p:cNvSpPr>
            <a:spLocks noGrp="1"/>
          </p:cNvSpPr>
          <p:nvPr>
            <p:ph type="sldNum" sz="quarter" idx="12"/>
          </p:nvPr>
        </p:nvSpPr>
        <p:spPr/>
        <p:txBody>
          <a:bodyPr/>
          <a:lstStyle/>
          <a:p>
            <a:fld id="{0A6D5E60-A6E0-4CA2-AE91-EF060CA94B7C}" type="slidenum">
              <a:rPr lang="en-IN" smtClean="0"/>
              <a:pPr/>
              <a:t>‹#›</a:t>
            </a:fld>
            <a:endParaRPr lang="en-IN"/>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858310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A89B9A-F71B-4E05-BE51-51619845971F}" type="datetime1">
              <a:rPr lang="en-IN" smtClean="0"/>
              <a:pPr/>
              <a:t>19-06-2024</a:t>
            </a:fld>
            <a:endParaRPr lang="en-IN"/>
          </a:p>
        </p:txBody>
      </p:sp>
      <p:sp>
        <p:nvSpPr>
          <p:cNvPr id="5" name="Footer Placeholder 4"/>
          <p:cNvSpPr>
            <a:spLocks noGrp="1"/>
          </p:cNvSpPr>
          <p:nvPr>
            <p:ph type="ftr" sz="quarter" idx="11"/>
          </p:nvPr>
        </p:nvSpPr>
        <p:spPr/>
        <p:txBody>
          <a:bodyPr/>
          <a:lstStyle/>
          <a:p>
            <a:r>
              <a:rPr lang="en-IN"/>
              <a:t>Kinetics and Kinematics of ADL </a:t>
            </a:r>
          </a:p>
        </p:txBody>
      </p:sp>
      <p:sp>
        <p:nvSpPr>
          <p:cNvPr id="6" name="Slide Number Placeholder 5"/>
          <p:cNvSpPr>
            <a:spLocks noGrp="1"/>
          </p:cNvSpPr>
          <p:nvPr>
            <p:ph type="sldNum" sz="quarter" idx="12"/>
          </p:nvPr>
        </p:nvSpPr>
        <p:spPr/>
        <p:txBody>
          <a:bodyPr/>
          <a:lstStyle/>
          <a:p>
            <a:fld id="{0A6D5E60-A6E0-4CA2-AE91-EF060CA94B7C}" type="slidenum">
              <a:rPr lang="en-IN" smtClean="0"/>
              <a:pPr/>
              <a:t>‹#›</a:t>
            </a:fld>
            <a:endParaRPr lang="en-IN"/>
          </a:p>
        </p:txBody>
      </p:sp>
    </p:spTree>
    <p:extLst>
      <p:ext uri="{BB962C8B-B14F-4D97-AF65-F5344CB8AC3E}">
        <p14:creationId xmlns:p14="http://schemas.microsoft.com/office/powerpoint/2010/main" xmlns="" val="2246871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9FC0F5-4B2D-4E9A-86AC-F1EA6F745386}" type="datetime1">
              <a:rPr lang="en-IN" smtClean="0"/>
              <a:pPr/>
              <a:t>19-06-2024</a:t>
            </a:fld>
            <a:endParaRPr lang="en-IN"/>
          </a:p>
        </p:txBody>
      </p:sp>
      <p:sp>
        <p:nvSpPr>
          <p:cNvPr id="5" name="Footer Placeholder 4"/>
          <p:cNvSpPr>
            <a:spLocks noGrp="1"/>
          </p:cNvSpPr>
          <p:nvPr>
            <p:ph type="ftr" sz="quarter" idx="11"/>
          </p:nvPr>
        </p:nvSpPr>
        <p:spPr/>
        <p:txBody>
          <a:bodyPr/>
          <a:lstStyle/>
          <a:p>
            <a:r>
              <a:rPr lang="en-IN"/>
              <a:t>Kinetics and Kinematics of ADL </a:t>
            </a:r>
          </a:p>
        </p:txBody>
      </p:sp>
      <p:sp>
        <p:nvSpPr>
          <p:cNvPr id="6" name="Slide Number Placeholder 5"/>
          <p:cNvSpPr>
            <a:spLocks noGrp="1"/>
          </p:cNvSpPr>
          <p:nvPr>
            <p:ph type="sldNum" sz="quarter" idx="12"/>
          </p:nvPr>
        </p:nvSpPr>
        <p:spPr/>
        <p:txBody>
          <a:bodyPr/>
          <a:lstStyle/>
          <a:p>
            <a:fld id="{0A6D5E60-A6E0-4CA2-AE91-EF060CA94B7C}" type="slidenum">
              <a:rPr lang="en-IN" smtClean="0"/>
              <a:pPr/>
              <a:t>‹#›</a:t>
            </a:fld>
            <a:endParaRPr lang="en-IN"/>
          </a:p>
        </p:txBody>
      </p:sp>
    </p:spTree>
    <p:extLst>
      <p:ext uri="{BB962C8B-B14F-4D97-AF65-F5344CB8AC3E}">
        <p14:creationId xmlns:p14="http://schemas.microsoft.com/office/powerpoint/2010/main" xmlns="" val="4221325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44E2DD-EBCF-4C35-A3E7-7E59F6622D7D}" type="datetime1">
              <a:rPr lang="en-IN" smtClean="0"/>
              <a:pPr/>
              <a:t>19-06-2024</a:t>
            </a:fld>
            <a:endParaRPr lang="en-IN"/>
          </a:p>
        </p:txBody>
      </p:sp>
      <p:sp>
        <p:nvSpPr>
          <p:cNvPr id="5" name="Footer Placeholder 4"/>
          <p:cNvSpPr>
            <a:spLocks noGrp="1"/>
          </p:cNvSpPr>
          <p:nvPr>
            <p:ph type="ftr" sz="quarter" idx="11"/>
          </p:nvPr>
        </p:nvSpPr>
        <p:spPr/>
        <p:txBody>
          <a:bodyPr/>
          <a:lstStyle/>
          <a:p>
            <a:r>
              <a:rPr lang="en-IN"/>
              <a:t>Kinetics and Kinematics of ADL </a:t>
            </a:r>
          </a:p>
        </p:txBody>
      </p:sp>
      <p:sp>
        <p:nvSpPr>
          <p:cNvPr id="6" name="Slide Number Placeholder 5"/>
          <p:cNvSpPr>
            <a:spLocks noGrp="1"/>
          </p:cNvSpPr>
          <p:nvPr>
            <p:ph type="sldNum" sz="quarter" idx="12"/>
          </p:nvPr>
        </p:nvSpPr>
        <p:spPr/>
        <p:txBody>
          <a:bodyPr/>
          <a:lstStyle/>
          <a:p>
            <a:fld id="{0A6D5E60-A6E0-4CA2-AE91-EF060CA94B7C}" type="slidenum">
              <a:rPr lang="en-IN" smtClean="0"/>
              <a:pPr/>
              <a:t>‹#›</a:t>
            </a:fld>
            <a:endParaRPr lang="en-IN"/>
          </a:p>
        </p:txBody>
      </p:sp>
    </p:spTree>
    <p:extLst>
      <p:ext uri="{BB962C8B-B14F-4D97-AF65-F5344CB8AC3E}">
        <p14:creationId xmlns:p14="http://schemas.microsoft.com/office/powerpoint/2010/main" xmlns="" val="1264054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2EBB1C-3B73-47B9-A2E9-E4724F62C6C0}" type="datetime1">
              <a:rPr lang="en-IN" smtClean="0"/>
              <a:pPr/>
              <a:t>19-06-2024</a:t>
            </a:fld>
            <a:endParaRPr lang="en-IN"/>
          </a:p>
        </p:txBody>
      </p:sp>
      <p:sp>
        <p:nvSpPr>
          <p:cNvPr id="5" name="Footer Placeholder 4"/>
          <p:cNvSpPr>
            <a:spLocks noGrp="1"/>
          </p:cNvSpPr>
          <p:nvPr>
            <p:ph type="ftr" sz="quarter" idx="11"/>
          </p:nvPr>
        </p:nvSpPr>
        <p:spPr/>
        <p:txBody>
          <a:bodyPr/>
          <a:lstStyle/>
          <a:p>
            <a:r>
              <a:rPr lang="en-IN"/>
              <a:t>Kinetics and Kinematics of ADL </a:t>
            </a:r>
          </a:p>
        </p:txBody>
      </p:sp>
      <p:sp>
        <p:nvSpPr>
          <p:cNvPr id="6" name="Slide Number Placeholder 5"/>
          <p:cNvSpPr>
            <a:spLocks noGrp="1"/>
          </p:cNvSpPr>
          <p:nvPr>
            <p:ph type="sldNum" sz="quarter" idx="12"/>
          </p:nvPr>
        </p:nvSpPr>
        <p:spPr/>
        <p:txBody>
          <a:bodyPr/>
          <a:lstStyle/>
          <a:p>
            <a:fld id="{0A6D5E60-A6E0-4CA2-AE91-EF060CA94B7C}" type="slidenum">
              <a:rPr lang="en-IN" smtClean="0"/>
              <a:pPr/>
              <a:t>‹#›</a:t>
            </a:fld>
            <a:endParaRPr lang="en-IN"/>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18928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8529EED-7CC3-49C9-8693-165AB898D8A0}" type="datetime1">
              <a:rPr lang="en-IN" smtClean="0"/>
              <a:pPr/>
              <a:t>19-06-2024</a:t>
            </a:fld>
            <a:endParaRPr lang="en-IN"/>
          </a:p>
        </p:txBody>
      </p:sp>
      <p:sp>
        <p:nvSpPr>
          <p:cNvPr id="6" name="Footer Placeholder 5"/>
          <p:cNvSpPr>
            <a:spLocks noGrp="1"/>
          </p:cNvSpPr>
          <p:nvPr>
            <p:ph type="ftr" sz="quarter" idx="11"/>
          </p:nvPr>
        </p:nvSpPr>
        <p:spPr/>
        <p:txBody>
          <a:bodyPr/>
          <a:lstStyle/>
          <a:p>
            <a:r>
              <a:rPr lang="en-IN"/>
              <a:t>Kinetics and Kinematics of ADL </a:t>
            </a:r>
          </a:p>
        </p:txBody>
      </p:sp>
      <p:sp>
        <p:nvSpPr>
          <p:cNvPr id="7" name="Slide Number Placeholder 6"/>
          <p:cNvSpPr>
            <a:spLocks noGrp="1"/>
          </p:cNvSpPr>
          <p:nvPr>
            <p:ph type="sldNum" sz="quarter" idx="12"/>
          </p:nvPr>
        </p:nvSpPr>
        <p:spPr/>
        <p:txBody>
          <a:bodyPr/>
          <a:lstStyle/>
          <a:p>
            <a:fld id="{0A6D5E60-A6E0-4CA2-AE91-EF060CA94B7C}" type="slidenum">
              <a:rPr lang="en-IN" smtClean="0"/>
              <a:pPr/>
              <a:t>‹#›</a:t>
            </a:fld>
            <a:endParaRPr lang="en-IN"/>
          </a:p>
        </p:txBody>
      </p:sp>
    </p:spTree>
    <p:extLst>
      <p:ext uri="{BB962C8B-B14F-4D97-AF65-F5344CB8AC3E}">
        <p14:creationId xmlns:p14="http://schemas.microsoft.com/office/powerpoint/2010/main" xmlns="" val="2591586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33A500-A032-4F55-A9C1-D25E67E10856}" type="datetime1">
              <a:rPr lang="en-IN" smtClean="0"/>
              <a:pPr/>
              <a:t>19-06-2024</a:t>
            </a:fld>
            <a:endParaRPr lang="en-IN"/>
          </a:p>
        </p:txBody>
      </p:sp>
      <p:sp>
        <p:nvSpPr>
          <p:cNvPr id="8" name="Footer Placeholder 7"/>
          <p:cNvSpPr>
            <a:spLocks noGrp="1"/>
          </p:cNvSpPr>
          <p:nvPr>
            <p:ph type="ftr" sz="quarter" idx="11"/>
          </p:nvPr>
        </p:nvSpPr>
        <p:spPr/>
        <p:txBody>
          <a:bodyPr/>
          <a:lstStyle/>
          <a:p>
            <a:r>
              <a:rPr lang="en-IN"/>
              <a:t>Kinetics and Kinematics of ADL </a:t>
            </a:r>
          </a:p>
        </p:txBody>
      </p:sp>
      <p:sp>
        <p:nvSpPr>
          <p:cNvPr id="9" name="Slide Number Placeholder 8"/>
          <p:cNvSpPr>
            <a:spLocks noGrp="1"/>
          </p:cNvSpPr>
          <p:nvPr>
            <p:ph type="sldNum" sz="quarter" idx="12"/>
          </p:nvPr>
        </p:nvSpPr>
        <p:spPr/>
        <p:txBody>
          <a:bodyPr/>
          <a:lstStyle/>
          <a:p>
            <a:fld id="{0A6D5E60-A6E0-4CA2-AE91-EF060CA94B7C}" type="slidenum">
              <a:rPr lang="en-IN" smtClean="0"/>
              <a:pPr/>
              <a:t>‹#›</a:t>
            </a:fld>
            <a:endParaRPr lang="en-IN"/>
          </a:p>
        </p:txBody>
      </p:sp>
    </p:spTree>
    <p:extLst>
      <p:ext uri="{BB962C8B-B14F-4D97-AF65-F5344CB8AC3E}">
        <p14:creationId xmlns:p14="http://schemas.microsoft.com/office/powerpoint/2010/main" xmlns="" val="3864908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310E35D-77B7-4A09-9397-3CE2F6A3188F}" type="datetime1">
              <a:rPr lang="en-IN" smtClean="0"/>
              <a:pPr/>
              <a:t>19-06-2024</a:t>
            </a:fld>
            <a:endParaRPr lang="en-IN"/>
          </a:p>
        </p:txBody>
      </p:sp>
      <p:sp>
        <p:nvSpPr>
          <p:cNvPr id="4" name="Footer Placeholder 3"/>
          <p:cNvSpPr>
            <a:spLocks noGrp="1"/>
          </p:cNvSpPr>
          <p:nvPr>
            <p:ph type="ftr" sz="quarter" idx="11"/>
          </p:nvPr>
        </p:nvSpPr>
        <p:spPr/>
        <p:txBody>
          <a:bodyPr/>
          <a:lstStyle/>
          <a:p>
            <a:r>
              <a:rPr lang="en-IN"/>
              <a:t>Kinetics and Kinematics of ADL </a:t>
            </a:r>
          </a:p>
        </p:txBody>
      </p:sp>
      <p:sp>
        <p:nvSpPr>
          <p:cNvPr id="5" name="Slide Number Placeholder 4"/>
          <p:cNvSpPr>
            <a:spLocks noGrp="1"/>
          </p:cNvSpPr>
          <p:nvPr>
            <p:ph type="sldNum" sz="quarter" idx="12"/>
          </p:nvPr>
        </p:nvSpPr>
        <p:spPr/>
        <p:txBody>
          <a:bodyPr/>
          <a:lstStyle/>
          <a:p>
            <a:fld id="{0A6D5E60-A6E0-4CA2-AE91-EF060CA94B7C}" type="slidenum">
              <a:rPr lang="en-IN" smtClean="0"/>
              <a:pPr/>
              <a:t>‹#›</a:t>
            </a:fld>
            <a:endParaRPr lang="en-IN"/>
          </a:p>
        </p:txBody>
      </p:sp>
    </p:spTree>
    <p:extLst>
      <p:ext uri="{BB962C8B-B14F-4D97-AF65-F5344CB8AC3E}">
        <p14:creationId xmlns:p14="http://schemas.microsoft.com/office/powerpoint/2010/main" xmlns="" val="4269270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84A7EFA-22F8-479C-9388-1CE525FE383F}" type="datetime1">
              <a:rPr lang="en-IN" smtClean="0"/>
              <a:pPr/>
              <a:t>19-06-2024</a:t>
            </a:fld>
            <a:endParaRPr lang="en-IN"/>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IN"/>
              <a:t>Kinetics and Kinematics of ADL </a:t>
            </a:r>
          </a:p>
        </p:txBody>
      </p:sp>
      <p:sp>
        <p:nvSpPr>
          <p:cNvPr id="9" name="Slide Number Placeholder 8"/>
          <p:cNvSpPr>
            <a:spLocks noGrp="1"/>
          </p:cNvSpPr>
          <p:nvPr>
            <p:ph type="sldNum" sz="quarter" idx="12"/>
          </p:nvPr>
        </p:nvSpPr>
        <p:spPr/>
        <p:txBody>
          <a:bodyPr/>
          <a:lstStyle/>
          <a:p>
            <a:fld id="{0A6D5E60-A6E0-4CA2-AE91-EF060CA94B7C}" type="slidenum">
              <a:rPr lang="en-IN" smtClean="0"/>
              <a:pPr/>
              <a:t>‹#›</a:t>
            </a:fld>
            <a:endParaRPr lang="en-IN"/>
          </a:p>
        </p:txBody>
      </p:sp>
    </p:spTree>
    <p:extLst>
      <p:ext uri="{BB962C8B-B14F-4D97-AF65-F5344CB8AC3E}">
        <p14:creationId xmlns:p14="http://schemas.microsoft.com/office/powerpoint/2010/main" xmlns="" val="176668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C040BCE8-35B7-428D-B7E5-EE4BCC9DE127}" type="datetime1">
              <a:rPr lang="en-IN" smtClean="0"/>
              <a:pPr/>
              <a:t>19-06-2024</a:t>
            </a:fld>
            <a:endParaRPr lang="en-IN"/>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IN"/>
              <a:t>Kinetics and Kinematics of ADL </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A6D5E60-A6E0-4CA2-AE91-EF060CA94B7C}" type="slidenum">
              <a:rPr lang="en-IN" smtClean="0"/>
              <a:pPr/>
              <a:t>‹#›</a:t>
            </a:fld>
            <a:endParaRPr lang="en-IN"/>
          </a:p>
        </p:txBody>
      </p:sp>
    </p:spTree>
    <p:extLst>
      <p:ext uri="{BB962C8B-B14F-4D97-AF65-F5344CB8AC3E}">
        <p14:creationId xmlns:p14="http://schemas.microsoft.com/office/powerpoint/2010/main" xmlns="" val="2498272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9463D4B-4506-482C-829F-7CE076AD13BF}" type="datetime1">
              <a:rPr lang="en-IN" smtClean="0"/>
              <a:pPr/>
              <a:t>19-06-2024</a:t>
            </a:fld>
            <a:endParaRPr lang="en-IN"/>
          </a:p>
        </p:txBody>
      </p:sp>
      <p:sp>
        <p:nvSpPr>
          <p:cNvPr id="6" name="Footer Placeholder 5"/>
          <p:cNvSpPr>
            <a:spLocks noGrp="1"/>
          </p:cNvSpPr>
          <p:nvPr>
            <p:ph type="ftr" sz="quarter" idx="11"/>
          </p:nvPr>
        </p:nvSpPr>
        <p:spPr/>
        <p:txBody>
          <a:bodyPr/>
          <a:lstStyle/>
          <a:p>
            <a:r>
              <a:rPr lang="en-IN"/>
              <a:t>Kinetics and Kinematics of ADL </a:t>
            </a:r>
          </a:p>
        </p:txBody>
      </p:sp>
      <p:sp>
        <p:nvSpPr>
          <p:cNvPr id="7" name="Slide Number Placeholder 6"/>
          <p:cNvSpPr>
            <a:spLocks noGrp="1"/>
          </p:cNvSpPr>
          <p:nvPr>
            <p:ph type="sldNum" sz="quarter" idx="12"/>
          </p:nvPr>
        </p:nvSpPr>
        <p:spPr/>
        <p:txBody>
          <a:bodyPr/>
          <a:lstStyle/>
          <a:p>
            <a:fld id="{0A6D5E60-A6E0-4CA2-AE91-EF060CA94B7C}" type="slidenum">
              <a:rPr lang="en-IN" smtClean="0"/>
              <a:pPr/>
              <a:t>‹#›</a:t>
            </a:fld>
            <a:endParaRPr lang="en-IN"/>
          </a:p>
        </p:txBody>
      </p:sp>
    </p:spTree>
    <p:extLst>
      <p:ext uri="{BB962C8B-B14F-4D97-AF65-F5344CB8AC3E}">
        <p14:creationId xmlns:p14="http://schemas.microsoft.com/office/powerpoint/2010/main" xmlns="" val="825981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ADCAC520-2EC1-437E-8281-29C9E34DF959}" type="datetime1">
              <a:rPr lang="en-IN" smtClean="0"/>
              <a:pPr/>
              <a:t>19-06-2024</a:t>
            </a:fld>
            <a:endParaRPr lang="en-IN"/>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IN"/>
              <a:t>Kinetics and Kinematics of ADL </a:t>
            </a: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0A6D5E60-A6E0-4CA2-AE91-EF060CA94B7C}" type="slidenum">
              <a:rPr lang="en-IN" smtClean="0"/>
              <a:pPr/>
              <a:t>‹#›</a:t>
            </a:fld>
            <a:endParaRPr lang="en-IN"/>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2167400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14.emf"/></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14.emf"/></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14.emf"/></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6.emf"/><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1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1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14.emf"/></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14.emf"/></Relationships>
</file>

<file path=ppt/slides/_rels/slide2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2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23.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38.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7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ctivities of Daily Living (ADLs) - SeniorLiving.org">
            <a:extLst>
              <a:ext uri="{FF2B5EF4-FFF2-40B4-BE49-F238E27FC236}">
                <a16:creationId xmlns:a16="http://schemas.microsoft.com/office/drawing/2014/main" xmlns="" id="{61FB1719-8B97-E733-12E8-F739DC28DDE2}"/>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26141" y="3082535"/>
            <a:ext cx="9753600" cy="324410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ctrTitle"/>
          </p:nvPr>
        </p:nvSpPr>
        <p:spPr>
          <a:xfrm>
            <a:off x="988828" y="0"/>
            <a:ext cx="9975466" cy="1852279"/>
          </a:xfrm>
        </p:spPr>
        <p:txBody>
          <a:bodyPr>
            <a:normAutofit/>
          </a:bodyPr>
          <a:lstStyle/>
          <a:p>
            <a:r>
              <a:rPr lang="en-IN" sz="5400" b="1" dirty="0">
                <a:latin typeface="Times New Roman" panose="02020603050405020304" pitchFamily="18" charset="0"/>
                <a:cs typeface="Times New Roman" panose="02020603050405020304" pitchFamily="18" charset="0"/>
              </a:rPr>
              <a:t>Kinetics and Kinematics of Activities of Daily Living </a:t>
            </a:r>
          </a:p>
        </p:txBody>
      </p:sp>
      <p:sp>
        <p:nvSpPr>
          <p:cNvPr id="4" name="Date Placeholder 3"/>
          <p:cNvSpPr>
            <a:spLocks noGrp="1"/>
          </p:cNvSpPr>
          <p:nvPr>
            <p:ph type="dt" sz="half" idx="10"/>
          </p:nvPr>
        </p:nvSpPr>
        <p:spPr/>
        <p:txBody>
          <a:bodyPr/>
          <a:lstStyle/>
          <a:p>
            <a:fld id="{632130FA-57EE-4789-B1B7-4477F4D4ED45}" type="datetime1">
              <a:rPr lang="en-IN" smtClean="0"/>
              <a:pPr/>
              <a:t>19-06-2024</a:t>
            </a:fld>
            <a:endParaRPr lang="en-IN"/>
          </a:p>
        </p:txBody>
      </p:sp>
      <p:sp>
        <p:nvSpPr>
          <p:cNvPr id="5" name="Footer Placeholder 4"/>
          <p:cNvSpPr>
            <a:spLocks noGrp="1"/>
          </p:cNvSpPr>
          <p:nvPr>
            <p:ph type="ftr" sz="quarter" idx="11"/>
          </p:nvPr>
        </p:nvSpPr>
        <p:spPr/>
        <p:txBody>
          <a:bodyPr/>
          <a:lstStyle/>
          <a:p>
            <a:r>
              <a:rPr lang="en-IN"/>
              <a:t>Kinetics and Kinematics of ADL </a:t>
            </a:r>
          </a:p>
        </p:txBody>
      </p:sp>
      <p:sp>
        <p:nvSpPr>
          <p:cNvPr id="6" name="Slide Number Placeholder 5"/>
          <p:cNvSpPr>
            <a:spLocks noGrp="1"/>
          </p:cNvSpPr>
          <p:nvPr>
            <p:ph type="sldNum" sz="quarter" idx="12"/>
          </p:nvPr>
        </p:nvSpPr>
        <p:spPr/>
        <p:txBody>
          <a:bodyPr/>
          <a:lstStyle/>
          <a:p>
            <a:fld id="{0A6D5E60-A6E0-4CA2-AE91-EF060CA94B7C}" type="slidenum">
              <a:rPr lang="en-IN" smtClean="0"/>
              <a:pPr/>
              <a:t>1</a:t>
            </a:fld>
            <a:endParaRPr lang="en-IN"/>
          </a:p>
        </p:txBody>
      </p:sp>
      <p:sp>
        <p:nvSpPr>
          <p:cNvPr id="7" name="Subtitle 2"/>
          <p:cNvSpPr>
            <a:spLocks noGrp="1"/>
          </p:cNvSpPr>
          <p:nvPr/>
        </p:nvSpPr>
        <p:spPr>
          <a:xfrm>
            <a:off x="7765312" y="1920635"/>
            <a:ext cx="4770474" cy="1655762"/>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Dr. </a:t>
            </a:r>
            <a:r>
              <a:rPr lang="en-US" dirty="0" err="1" smtClean="0"/>
              <a:t>Preeti</a:t>
            </a:r>
            <a:r>
              <a:rPr lang="en-US" dirty="0" smtClean="0"/>
              <a:t> </a:t>
            </a:r>
            <a:r>
              <a:rPr lang="en-US" dirty="0" err="1" smtClean="0"/>
              <a:t>Ganachari</a:t>
            </a:r>
            <a:endParaRPr lang="en-US" dirty="0" smtClean="0"/>
          </a:p>
          <a:p>
            <a:r>
              <a:rPr lang="en-US" dirty="0" smtClean="0"/>
              <a:t>Dept. Of </a:t>
            </a:r>
            <a:r>
              <a:rPr lang="en-IN" dirty="0" err="1" smtClean="0"/>
              <a:t>Neurophysiotherapy</a:t>
            </a:r>
            <a:endParaRPr lang="en-IN" dirty="0" smtClean="0"/>
          </a:p>
          <a:p>
            <a:r>
              <a:rPr lang="en-IN" dirty="0" err="1" smtClean="0"/>
              <a:t>Mgm</a:t>
            </a:r>
            <a:r>
              <a:rPr lang="en-IN" dirty="0" smtClean="0"/>
              <a:t> Institute Of </a:t>
            </a:r>
            <a:r>
              <a:rPr lang="en-IN" dirty="0" smtClean="0"/>
              <a:t>Physiotherapy</a:t>
            </a:r>
          </a:p>
          <a:p>
            <a:r>
              <a:rPr lang="en-IN" dirty="0" smtClean="0"/>
              <a:t>Chh. Sambhajinagar</a:t>
            </a:r>
            <a:endParaRPr lang="en-US" smtClean="0"/>
          </a:p>
          <a:p>
            <a:endParaRPr lang="en-US" smtClean="0"/>
          </a:p>
          <a:p>
            <a:endParaRPr lang="en-IN" dirty="0"/>
          </a:p>
        </p:txBody>
      </p:sp>
    </p:spTree>
    <p:extLst>
      <p:ext uri="{BB962C8B-B14F-4D97-AF65-F5344CB8AC3E}">
        <p14:creationId xmlns:p14="http://schemas.microsoft.com/office/powerpoint/2010/main" xmlns="" val="3865872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Supine to sitting</a:t>
            </a:r>
          </a:p>
        </p:txBody>
      </p:sp>
      <p:sp>
        <p:nvSpPr>
          <p:cNvPr id="3" name="Content Placeholder 2"/>
          <p:cNvSpPr>
            <a:spLocks noGrp="1"/>
          </p:cNvSpPr>
          <p:nvPr>
            <p:ph idx="1"/>
          </p:nvPr>
        </p:nvSpPr>
        <p:spPr/>
        <p:txBody>
          <a:bodyPr>
            <a:normAutofit/>
          </a:bodyPr>
          <a:lstStyle/>
          <a:p>
            <a:pPr marL="0" indent="0">
              <a:buNone/>
            </a:pPr>
            <a:r>
              <a:rPr lang="en-IN" dirty="0"/>
              <a:t>Kinetics –Muscle Activity </a:t>
            </a:r>
          </a:p>
          <a:p>
            <a:r>
              <a:rPr lang="en-IN" b="1" dirty="0"/>
              <a:t>Elbow extension- </a:t>
            </a:r>
            <a:r>
              <a:rPr lang="en-IN" dirty="0"/>
              <a:t>Triceps </a:t>
            </a:r>
          </a:p>
          <a:p>
            <a:r>
              <a:rPr lang="en-IN" b="1" dirty="0"/>
              <a:t>Forearm pronation</a:t>
            </a:r>
            <a:r>
              <a:rPr lang="en-IN" dirty="0"/>
              <a:t>- combined efforts of pronator </a:t>
            </a:r>
            <a:r>
              <a:rPr lang="en-IN" dirty="0" err="1"/>
              <a:t>qudratus</a:t>
            </a:r>
            <a:r>
              <a:rPr lang="en-IN" dirty="0"/>
              <a:t> and pronator </a:t>
            </a:r>
            <a:r>
              <a:rPr lang="en-IN" dirty="0" err="1"/>
              <a:t>teres</a:t>
            </a:r>
            <a:endParaRPr lang="en-IN" dirty="0"/>
          </a:p>
          <a:p>
            <a:r>
              <a:rPr lang="en-IN" b="1" dirty="0"/>
              <a:t>Wrist extension- </a:t>
            </a:r>
            <a:r>
              <a:rPr lang="en-IN" dirty="0"/>
              <a:t>Extensor carpi radialis longus and brevis and ECU</a:t>
            </a:r>
          </a:p>
          <a:p>
            <a:r>
              <a:rPr lang="en-IN" b="1" dirty="0"/>
              <a:t>Finger extension- </a:t>
            </a:r>
            <a:r>
              <a:rPr lang="en-IN" dirty="0"/>
              <a:t>Extensor </a:t>
            </a:r>
            <a:r>
              <a:rPr lang="en-IN" dirty="0" err="1"/>
              <a:t>digitorum</a:t>
            </a:r>
            <a:r>
              <a:rPr lang="en-IN" dirty="0"/>
              <a:t> and abducted by the </a:t>
            </a:r>
            <a:r>
              <a:rPr lang="en-IN" dirty="0" err="1"/>
              <a:t>introssei</a:t>
            </a:r>
            <a:r>
              <a:rPr lang="en-IN" dirty="0"/>
              <a:t> the  thumb extension by – extensor </a:t>
            </a:r>
            <a:r>
              <a:rPr lang="en-IN" dirty="0" err="1"/>
              <a:t>pollicis</a:t>
            </a:r>
            <a:r>
              <a:rPr lang="en-IN" dirty="0"/>
              <a:t>.</a:t>
            </a:r>
          </a:p>
          <a:p>
            <a:r>
              <a:rPr lang="en-IN" dirty="0"/>
              <a:t>Right side neck flexion and lateral rotation- </a:t>
            </a:r>
            <a:r>
              <a:rPr lang="en-IN" dirty="0" err="1"/>
              <a:t>sternnocledomastiod</a:t>
            </a:r>
            <a:r>
              <a:rPr lang="en-IN" dirty="0"/>
              <a:t> right scalene </a:t>
            </a:r>
          </a:p>
        </p:txBody>
      </p:sp>
      <p:sp>
        <p:nvSpPr>
          <p:cNvPr id="6" name="Date Placeholder 5"/>
          <p:cNvSpPr>
            <a:spLocks noGrp="1"/>
          </p:cNvSpPr>
          <p:nvPr>
            <p:ph type="dt" sz="half" idx="10"/>
          </p:nvPr>
        </p:nvSpPr>
        <p:spPr/>
        <p:txBody>
          <a:bodyPr/>
          <a:lstStyle/>
          <a:p>
            <a:fld id="{6F4D609A-0A9B-46DE-AEDB-44F767B183CB}" type="datetime1">
              <a:rPr lang="en-IN" smtClean="0"/>
              <a:pPr/>
              <a:t>19-06-2024</a:t>
            </a:fld>
            <a:endParaRPr lang="en-IN"/>
          </a:p>
        </p:txBody>
      </p:sp>
      <p:sp>
        <p:nvSpPr>
          <p:cNvPr id="7" name="Footer Placeholder 6"/>
          <p:cNvSpPr>
            <a:spLocks noGrp="1"/>
          </p:cNvSpPr>
          <p:nvPr>
            <p:ph type="ftr" sz="quarter" idx="11"/>
          </p:nvPr>
        </p:nvSpPr>
        <p:spPr/>
        <p:txBody>
          <a:bodyPr/>
          <a:lstStyle/>
          <a:p>
            <a:r>
              <a:rPr lang="en-IN"/>
              <a:t>Kinetics and Kinematics of ADL </a:t>
            </a:r>
          </a:p>
        </p:txBody>
      </p:sp>
      <p:sp>
        <p:nvSpPr>
          <p:cNvPr id="8" name="Slide Number Placeholder 7"/>
          <p:cNvSpPr>
            <a:spLocks noGrp="1"/>
          </p:cNvSpPr>
          <p:nvPr>
            <p:ph type="sldNum" sz="quarter" idx="12"/>
          </p:nvPr>
        </p:nvSpPr>
        <p:spPr/>
        <p:txBody>
          <a:bodyPr/>
          <a:lstStyle/>
          <a:p>
            <a:fld id="{0A6D5E60-A6E0-4CA2-AE91-EF060CA94B7C}" type="slidenum">
              <a:rPr lang="en-IN" smtClean="0"/>
              <a:pPr/>
              <a:t>10</a:t>
            </a:fld>
            <a:endParaRPr lang="en-IN"/>
          </a:p>
        </p:txBody>
      </p:sp>
      <p:pic>
        <p:nvPicPr>
          <p:cNvPr id="4" name="Picture 3"/>
          <p:cNvPicPr>
            <a:picLocks noChangeAspect="1"/>
          </p:cNvPicPr>
          <p:nvPr/>
        </p:nvPicPr>
        <p:blipFill>
          <a:blip r:embed="rId2"/>
          <a:stretch>
            <a:fillRect/>
          </a:stretch>
        </p:blipFill>
        <p:spPr>
          <a:xfrm>
            <a:off x="5617120" y="308276"/>
            <a:ext cx="2992800" cy="1791669"/>
          </a:xfrm>
          <a:prstGeom prst="rect">
            <a:avLst/>
          </a:prstGeom>
        </p:spPr>
      </p:pic>
      <p:pic>
        <p:nvPicPr>
          <p:cNvPr id="5" name="Picture 4"/>
          <p:cNvPicPr>
            <a:picLocks noChangeAspect="1"/>
          </p:cNvPicPr>
          <p:nvPr/>
        </p:nvPicPr>
        <p:blipFill>
          <a:blip r:embed="rId3"/>
          <a:stretch>
            <a:fillRect/>
          </a:stretch>
        </p:blipFill>
        <p:spPr>
          <a:xfrm>
            <a:off x="8945200" y="277796"/>
            <a:ext cx="2992800" cy="1791669"/>
          </a:xfrm>
          <a:prstGeom prst="rect">
            <a:avLst/>
          </a:prstGeom>
        </p:spPr>
      </p:pic>
    </p:spTree>
    <p:extLst>
      <p:ext uri="{BB962C8B-B14F-4D97-AF65-F5344CB8AC3E}">
        <p14:creationId xmlns:p14="http://schemas.microsoft.com/office/powerpoint/2010/main" xmlns="" val="695190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Supine to sitting</a:t>
            </a:r>
          </a:p>
        </p:txBody>
      </p:sp>
      <p:sp>
        <p:nvSpPr>
          <p:cNvPr id="3" name="Content Placeholder 2"/>
          <p:cNvSpPr>
            <a:spLocks noGrp="1"/>
          </p:cNvSpPr>
          <p:nvPr>
            <p:ph idx="1"/>
          </p:nvPr>
        </p:nvSpPr>
        <p:spPr/>
        <p:txBody>
          <a:bodyPr>
            <a:normAutofit/>
          </a:bodyPr>
          <a:lstStyle/>
          <a:p>
            <a:pPr marL="0" indent="0">
              <a:buNone/>
            </a:pPr>
            <a:r>
              <a:rPr lang="en-IN" dirty="0"/>
              <a:t>Kinetics –Muscle Activity </a:t>
            </a:r>
          </a:p>
          <a:p>
            <a:r>
              <a:rPr lang="en-IN" b="1" dirty="0"/>
              <a:t>Trunk flexion </a:t>
            </a:r>
            <a:r>
              <a:rPr lang="en-IN" dirty="0"/>
              <a:t>and by rectus </a:t>
            </a:r>
            <a:r>
              <a:rPr lang="en-IN" dirty="0" err="1"/>
              <a:t>abdominus</a:t>
            </a:r>
            <a:r>
              <a:rPr lang="en-IN" dirty="0"/>
              <a:t> and right side rotation by right internal abdominal oblique and left external abdominal oblique</a:t>
            </a:r>
          </a:p>
          <a:p>
            <a:r>
              <a:rPr lang="en-IN" dirty="0"/>
              <a:t>Once the body weight shifted beyond side lying in preparation to accept body weight, the left shoulder flexes powered by the anterior deltoid , </a:t>
            </a:r>
            <a:r>
              <a:rPr lang="en-IN" dirty="0" err="1"/>
              <a:t>clavicular</a:t>
            </a:r>
            <a:r>
              <a:rPr lang="en-IN" dirty="0"/>
              <a:t> </a:t>
            </a:r>
            <a:r>
              <a:rPr lang="en-IN" dirty="0" err="1"/>
              <a:t>porion</a:t>
            </a:r>
            <a:r>
              <a:rPr lang="en-IN" dirty="0"/>
              <a:t> of </a:t>
            </a:r>
            <a:r>
              <a:rPr lang="en-IN" dirty="0" err="1"/>
              <a:t>pectoralis</a:t>
            </a:r>
            <a:r>
              <a:rPr lang="en-IN" dirty="0"/>
              <a:t> major and </a:t>
            </a:r>
            <a:r>
              <a:rPr lang="en-IN" dirty="0" err="1"/>
              <a:t>corachobrachialis</a:t>
            </a:r>
            <a:r>
              <a:rPr lang="en-IN" dirty="0"/>
              <a:t> </a:t>
            </a:r>
          </a:p>
        </p:txBody>
      </p:sp>
      <p:sp>
        <p:nvSpPr>
          <p:cNvPr id="6" name="Date Placeholder 5"/>
          <p:cNvSpPr>
            <a:spLocks noGrp="1"/>
          </p:cNvSpPr>
          <p:nvPr>
            <p:ph type="dt" sz="half" idx="10"/>
          </p:nvPr>
        </p:nvSpPr>
        <p:spPr/>
        <p:txBody>
          <a:bodyPr/>
          <a:lstStyle/>
          <a:p>
            <a:fld id="{DFD5E0C2-7574-4718-8A60-FB325739DC6E}" type="datetime1">
              <a:rPr lang="en-IN" smtClean="0"/>
              <a:pPr/>
              <a:t>19-06-2024</a:t>
            </a:fld>
            <a:endParaRPr lang="en-IN"/>
          </a:p>
        </p:txBody>
      </p:sp>
      <p:sp>
        <p:nvSpPr>
          <p:cNvPr id="7" name="Footer Placeholder 6"/>
          <p:cNvSpPr>
            <a:spLocks noGrp="1"/>
          </p:cNvSpPr>
          <p:nvPr>
            <p:ph type="ftr" sz="quarter" idx="11"/>
          </p:nvPr>
        </p:nvSpPr>
        <p:spPr/>
        <p:txBody>
          <a:bodyPr/>
          <a:lstStyle/>
          <a:p>
            <a:r>
              <a:rPr lang="en-IN"/>
              <a:t>Kinetics and Kinematics of ADL </a:t>
            </a:r>
          </a:p>
        </p:txBody>
      </p:sp>
      <p:sp>
        <p:nvSpPr>
          <p:cNvPr id="8" name="Slide Number Placeholder 7"/>
          <p:cNvSpPr>
            <a:spLocks noGrp="1"/>
          </p:cNvSpPr>
          <p:nvPr>
            <p:ph type="sldNum" sz="quarter" idx="12"/>
          </p:nvPr>
        </p:nvSpPr>
        <p:spPr/>
        <p:txBody>
          <a:bodyPr/>
          <a:lstStyle/>
          <a:p>
            <a:fld id="{0A6D5E60-A6E0-4CA2-AE91-EF060CA94B7C}" type="slidenum">
              <a:rPr lang="en-IN" smtClean="0"/>
              <a:pPr/>
              <a:t>11</a:t>
            </a:fld>
            <a:endParaRPr lang="en-IN"/>
          </a:p>
        </p:txBody>
      </p:sp>
      <p:pic>
        <p:nvPicPr>
          <p:cNvPr id="4" name="Picture 3"/>
          <p:cNvPicPr>
            <a:picLocks noChangeAspect="1"/>
          </p:cNvPicPr>
          <p:nvPr/>
        </p:nvPicPr>
        <p:blipFill>
          <a:blip r:embed="rId2"/>
          <a:stretch>
            <a:fillRect/>
          </a:stretch>
        </p:blipFill>
        <p:spPr>
          <a:xfrm>
            <a:off x="5943600" y="372411"/>
            <a:ext cx="2992800" cy="1791669"/>
          </a:xfrm>
          <a:prstGeom prst="rect">
            <a:avLst/>
          </a:prstGeom>
        </p:spPr>
      </p:pic>
      <p:pic>
        <p:nvPicPr>
          <p:cNvPr id="5" name="Picture 4"/>
          <p:cNvPicPr>
            <a:picLocks noChangeAspect="1"/>
          </p:cNvPicPr>
          <p:nvPr/>
        </p:nvPicPr>
        <p:blipFill>
          <a:blip r:embed="rId3"/>
          <a:stretch>
            <a:fillRect/>
          </a:stretch>
        </p:blipFill>
        <p:spPr>
          <a:xfrm>
            <a:off x="9117920" y="338756"/>
            <a:ext cx="2992800" cy="1791669"/>
          </a:xfrm>
          <a:prstGeom prst="rect">
            <a:avLst/>
          </a:prstGeom>
        </p:spPr>
      </p:pic>
      <p:pic>
        <p:nvPicPr>
          <p:cNvPr id="3074" name="Picture 2" descr="supine to prone on Make a GIF">
            <a:extLst>
              <a:ext uri="{FF2B5EF4-FFF2-40B4-BE49-F238E27FC236}">
                <a16:creationId xmlns:a16="http://schemas.microsoft.com/office/drawing/2014/main" xmlns="" id="{E3CA0AC9-A9AF-4D90-43F7-612471773D7C}"/>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602480" y="3857414"/>
            <a:ext cx="3048000" cy="22764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84176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Floor -to- stand </a:t>
            </a:r>
          </a:p>
        </p:txBody>
      </p:sp>
      <p:sp>
        <p:nvSpPr>
          <p:cNvPr id="3" name="Content Placeholder 2"/>
          <p:cNvSpPr>
            <a:spLocks noGrp="1"/>
          </p:cNvSpPr>
          <p:nvPr>
            <p:ph idx="1"/>
          </p:nvPr>
        </p:nvSpPr>
        <p:spPr>
          <a:xfrm>
            <a:off x="389021" y="1873751"/>
            <a:ext cx="10515600" cy="4351338"/>
          </a:xfrm>
        </p:spPr>
        <p:txBody>
          <a:bodyPr>
            <a:normAutofit/>
          </a:bodyPr>
          <a:lstStyle/>
          <a:p>
            <a:pPr marL="0" indent="0" algn="just">
              <a:buNone/>
            </a:pPr>
            <a:r>
              <a:rPr lang="en-IN" b="1" dirty="0"/>
              <a:t>Kinematics – Sequence of movements</a:t>
            </a:r>
          </a:p>
          <a:p>
            <a:pPr algn="just"/>
            <a:r>
              <a:rPr lang="en-IN" b="1" dirty="0"/>
              <a:t>Head and trunk </a:t>
            </a:r>
            <a:r>
              <a:rPr lang="en-IN" dirty="0"/>
              <a:t>erect</a:t>
            </a:r>
          </a:p>
          <a:p>
            <a:pPr algn="just"/>
            <a:r>
              <a:rPr lang="en-IN" b="1" dirty="0"/>
              <a:t>Knee extends </a:t>
            </a:r>
            <a:r>
              <a:rPr lang="en-IN" dirty="0"/>
              <a:t>in front and </a:t>
            </a:r>
            <a:r>
              <a:rPr lang="en-IN" b="1" dirty="0"/>
              <a:t>hip </a:t>
            </a:r>
            <a:r>
              <a:rPr lang="en-IN" dirty="0"/>
              <a:t>stay flexed as the individual assume long sitting position.</a:t>
            </a:r>
          </a:p>
          <a:p>
            <a:pPr algn="just"/>
            <a:r>
              <a:rPr lang="en-IN" dirty="0"/>
              <a:t>Weight shifted to right hip the right arm supports part of the trunk weight with the hand on the floor as both sets of knees and hips flex with left leg on top of the right leg in a side sitting position.</a:t>
            </a:r>
          </a:p>
          <a:p>
            <a:pPr algn="just"/>
            <a:r>
              <a:rPr lang="en-IN" b="1" dirty="0"/>
              <a:t>Trunk and pelvis rotation </a:t>
            </a:r>
            <a:r>
              <a:rPr lang="en-IN" dirty="0"/>
              <a:t>it further rotates to move both arms into weight bearing position and knees are moved underneath the body to move in quadruped.</a:t>
            </a:r>
          </a:p>
          <a:p>
            <a:pPr algn="just"/>
            <a:r>
              <a:rPr lang="en-IN" dirty="0"/>
              <a:t>Hip- Extension  to kneeling ---to weight bearing on right knee to place left foot flat on floor </a:t>
            </a:r>
          </a:p>
        </p:txBody>
      </p:sp>
      <p:sp>
        <p:nvSpPr>
          <p:cNvPr id="6" name="Date Placeholder 5"/>
          <p:cNvSpPr>
            <a:spLocks noGrp="1"/>
          </p:cNvSpPr>
          <p:nvPr>
            <p:ph type="dt" sz="half" idx="10"/>
          </p:nvPr>
        </p:nvSpPr>
        <p:spPr/>
        <p:txBody>
          <a:bodyPr/>
          <a:lstStyle/>
          <a:p>
            <a:fld id="{9A7AFDB2-21F9-4D3F-A103-AC580AF2CE72}" type="datetime1">
              <a:rPr lang="en-IN" smtClean="0"/>
              <a:pPr/>
              <a:t>19-06-2024</a:t>
            </a:fld>
            <a:endParaRPr lang="en-IN"/>
          </a:p>
        </p:txBody>
      </p:sp>
      <p:sp>
        <p:nvSpPr>
          <p:cNvPr id="8" name="Footer Placeholder 7"/>
          <p:cNvSpPr>
            <a:spLocks noGrp="1"/>
          </p:cNvSpPr>
          <p:nvPr>
            <p:ph type="ftr" sz="quarter" idx="11"/>
          </p:nvPr>
        </p:nvSpPr>
        <p:spPr/>
        <p:txBody>
          <a:bodyPr/>
          <a:lstStyle/>
          <a:p>
            <a:r>
              <a:rPr lang="en-IN"/>
              <a:t>Kinetics and Kinematics of ADL </a:t>
            </a:r>
          </a:p>
        </p:txBody>
      </p:sp>
      <p:sp>
        <p:nvSpPr>
          <p:cNvPr id="9" name="Slide Number Placeholder 8"/>
          <p:cNvSpPr>
            <a:spLocks noGrp="1"/>
          </p:cNvSpPr>
          <p:nvPr>
            <p:ph type="sldNum" sz="quarter" idx="12"/>
          </p:nvPr>
        </p:nvSpPr>
        <p:spPr/>
        <p:txBody>
          <a:bodyPr/>
          <a:lstStyle/>
          <a:p>
            <a:fld id="{0A6D5E60-A6E0-4CA2-AE91-EF060CA94B7C}" type="slidenum">
              <a:rPr lang="en-IN" smtClean="0"/>
              <a:pPr/>
              <a:t>12</a:t>
            </a:fld>
            <a:endParaRPr lang="en-IN"/>
          </a:p>
        </p:txBody>
      </p:sp>
      <p:pic>
        <p:nvPicPr>
          <p:cNvPr id="4" name="Picture 3"/>
          <p:cNvPicPr>
            <a:picLocks noChangeAspect="1"/>
          </p:cNvPicPr>
          <p:nvPr/>
        </p:nvPicPr>
        <p:blipFill rotWithShape="1">
          <a:blip r:embed="rId2"/>
          <a:srcRect l="-2868" t="13805" r="-2868" b="14873"/>
          <a:stretch/>
        </p:blipFill>
        <p:spPr>
          <a:xfrm>
            <a:off x="5702513" y="207798"/>
            <a:ext cx="2305089" cy="2328459"/>
          </a:xfrm>
          <a:prstGeom prst="rect">
            <a:avLst/>
          </a:prstGeom>
        </p:spPr>
      </p:pic>
      <p:pic>
        <p:nvPicPr>
          <p:cNvPr id="5" name="Picture 4"/>
          <p:cNvPicPr>
            <a:picLocks noChangeAspect="1"/>
          </p:cNvPicPr>
          <p:nvPr/>
        </p:nvPicPr>
        <p:blipFill>
          <a:blip r:embed="rId3"/>
          <a:stretch>
            <a:fillRect/>
          </a:stretch>
        </p:blipFill>
        <p:spPr>
          <a:xfrm>
            <a:off x="8035329" y="213360"/>
            <a:ext cx="1935000" cy="2261937"/>
          </a:xfrm>
          <a:prstGeom prst="rect">
            <a:avLst/>
          </a:prstGeom>
        </p:spPr>
      </p:pic>
      <p:pic>
        <p:nvPicPr>
          <p:cNvPr id="7" name="Picture 6"/>
          <p:cNvPicPr>
            <a:picLocks noChangeAspect="1"/>
          </p:cNvPicPr>
          <p:nvPr/>
        </p:nvPicPr>
        <p:blipFill>
          <a:blip r:embed="rId4"/>
          <a:stretch>
            <a:fillRect/>
          </a:stretch>
        </p:blipFill>
        <p:spPr>
          <a:xfrm>
            <a:off x="10112714" y="233680"/>
            <a:ext cx="1935000" cy="2261937"/>
          </a:xfrm>
          <a:prstGeom prst="rect">
            <a:avLst/>
          </a:prstGeom>
        </p:spPr>
      </p:pic>
    </p:spTree>
    <p:extLst>
      <p:ext uri="{BB962C8B-B14F-4D97-AF65-F5344CB8AC3E}">
        <p14:creationId xmlns:p14="http://schemas.microsoft.com/office/powerpoint/2010/main" xmlns="" val="940618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effectLst>
                  <a:outerShdw blurRad="38100" dist="38100" dir="2700000" algn="tl">
                    <a:srgbClr val="000000">
                      <a:alpha val="43137"/>
                    </a:srgbClr>
                  </a:outerShdw>
                </a:effectLst>
              </a:rPr>
              <a:t>FLOOR -TO- STAND </a:t>
            </a:r>
          </a:p>
        </p:txBody>
      </p:sp>
      <p:sp>
        <p:nvSpPr>
          <p:cNvPr id="3" name="Content Placeholder 2"/>
          <p:cNvSpPr>
            <a:spLocks noGrp="1"/>
          </p:cNvSpPr>
          <p:nvPr>
            <p:ph idx="1"/>
          </p:nvPr>
        </p:nvSpPr>
        <p:spPr/>
        <p:txBody>
          <a:bodyPr/>
          <a:lstStyle/>
          <a:p>
            <a:endParaRPr lang="en-IN" dirty="0"/>
          </a:p>
        </p:txBody>
      </p:sp>
      <p:sp>
        <p:nvSpPr>
          <p:cNvPr id="8" name="Date Placeholder 7"/>
          <p:cNvSpPr>
            <a:spLocks noGrp="1"/>
          </p:cNvSpPr>
          <p:nvPr>
            <p:ph type="dt" sz="half" idx="10"/>
          </p:nvPr>
        </p:nvSpPr>
        <p:spPr/>
        <p:txBody>
          <a:bodyPr/>
          <a:lstStyle/>
          <a:p>
            <a:fld id="{9071E114-0695-4E1D-AF51-63A32ADD4C90}" type="datetime1">
              <a:rPr lang="en-IN" smtClean="0"/>
              <a:pPr/>
              <a:t>19-06-2024</a:t>
            </a:fld>
            <a:endParaRPr lang="en-IN"/>
          </a:p>
        </p:txBody>
      </p:sp>
      <p:sp>
        <p:nvSpPr>
          <p:cNvPr id="9" name="Footer Placeholder 8"/>
          <p:cNvSpPr>
            <a:spLocks noGrp="1"/>
          </p:cNvSpPr>
          <p:nvPr>
            <p:ph type="ftr" sz="quarter" idx="11"/>
          </p:nvPr>
        </p:nvSpPr>
        <p:spPr/>
        <p:txBody>
          <a:bodyPr/>
          <a:lstStyle/>
          <a:p>
            <a:r>
              <a:rPr lang="en-IN"/>
              <a:t>Kinetics and Kinematics of ADL </a:t>
            </a:r>
          </a:p>
        </p:txBody>
      </p:sp>
      <p:sp>
        <p:nvSpPr>
          <p:cNvPr id="10" name="Slide Number Placeholder 9"/>
          <p:cNvSpPr>
            <a:spLocks noGrp="1"/>
          </p:cNvSpPr>
          <p:nvPr>
            <p:ph type="sldNum" sz="quarter" idx="12"/>
          </p:nvPr>
        </p:nvSpPr>
        <p:spPr/>
        <p:txBody>
          <a:bodyPr/>
          <a:lstStyle/>
          <a:p>
            <a:fld id="{0A6D5E60-A6E0-4CA2-AE91-EF060CA94B7C}" type="slidenum">
              <a:rPr lang="en-IN" smtClean="0"/>
              <a:pPr/>
              <a:t>13</a:t>
            </a:fld>
            <a:endParaRPr lang="en-IN"/>
          </a:p>
        </p:txBody>
      </p:sp>
      <p:pic>
        <p:nvPicPr>
          <p:cNvPr id="4" name="Picture 3"/>
          <p:cNvPicPr>
            <a:picLocks noChangeAspect="1"/>
          </p:cNvPicPr>
          <p:nvPr/>
        </p:nvPicPr>
        <p:blipFill>
          <a:blip r:embed="rId2"/>
          <a:stretch>
            <a:fillRect/>
          </a:stretch>
        </p:blipFill>
        <p:spPr>
          <a:xfrm>
            <a:off x="1717046" y="1825625"/>
            <a:ext cx="1935000" cy="2895000"/>
          </a:xfrm>
          <a:prstGeom prst="rect">
            <a:avLst/>
          </a:prstGeom>
        </p:spPr>
      </p:pic>
      <p:pic>
        <p:nvPicPr>
          <p:cNvPr id="5" name="Picture 4"/>
          <p:cNvPicPr>
            <a:picLocks noChangeAspect="1"/>
          </p:cNvPicPr>
          <p:nvPr/>
        </p:nvPicPr>
        <p:blipFill>
          <a:blip r:embed="rId3"/>
          <a:stretch>
            <a:fillRect/>
          </a:stretch>
        </p:blipFill>
        <p:spPr>
          <a:xfrm>
            <a:off x="3627217" y="1825625"/>
            <a:ext cx="1935000" cy="2895000"/>
          </a:xfrm>
          <a:prstGeom prst="rect">
            <a:avLst/>
          </a:prstGeom>
        </p:spPr>
      </p:pic>
      <p:pic>
        <p:nvPicPr>
          <p:cNvPr id="6" name="Picture 5"/>
          <p:cNvPicPr>
            <a:picLocks noChangeAspect="1"/>
          </p:cNvPicPr>
          <p:nvPr/>
        </p:nvPicPr>
        <p:blipFill>
          <a:blip r:embed="rId4"/>
          <a:stretch>
            <a:fillRect/>
          </a:stretch>
        </p:blipFill>
        <p:spPr>
          <a:xfrm>
            <a:off x="5543167" y="1825625"/>
            <a:ext cx="1935000" cy="2895000"/>
          </a:xfrm>
          <a:prstGeom prst="rect">
            <a:avLst/>
          </a:prstGeom>
        </p:spPr>
      </p:pic>
      <p:pic>
        <p:nvPicPr>
          <p:cNvPr id="7" name="Picture 6"/>
          <p:cNvPicPr>
            <a:picLocks noChangeAspect="1"/>
          </p:cNvPicPr>
          <p:nvPr/>
        </p:nvPicPr>
        <p:blipFill>
          <a:blip r:embed="rId5"/>
          <a:stretch>
            <a:fillRect/>
          </a:stretch>
        </p:blipFill>
        <p:spPr>
          <a:xfrm>
            <a:off x="7472388" y="1825625"/>
            <a:ext cx="1935000" cy="2895000"/>
          </a:xfrm>
          <a:prstGeom prst="rect">
            <a:avLst/>
          </a:prstGeom>
        </p:spPr>
      </p:pic>
    </p:spTree>
    <p:extLst>
      <p:ext uri="{BB962C8B-B14F-4D97-AF65-F5344CB8AC3E}">
        <p14:creationId xmlns:p14="http://schemas.microsoft.com/office/powerpoint/2010/main" xmlns="" val="2028963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021" y="365123"/>
            <a:ext cx="10515600" cy="1325563"/>
          </a:xfrm>
        </p:spPr>
        <p:txBody>
          <a:bodyPr/>
          <a:lstStyle/>
          <a:p>
            <a:r>
              <a:rPr lang="en-IN" b="1" dirty="0">
                <a:effectLst>
                  <a:outerShdw blurRad="38100" dist="38100" dir="2700000" algn="tl">
                    <a:srgbClr val="000000">
                      <a:alpha val="43137"/>
                    </a:srgbClr>
                  </a:outerShdw>
                </a:effectLst>
              </a:rPr>
              <a:t>FLOOR -TO- STAND </a:t>
            </a:r>
          </a:p>
        </p:txBody>
      </p:sp>
      <p:sp>
        <p:nvSpPr>
          <p:cNvPr id="3" name="Content Placeholder 2"/>
          <p:cNvSpPr>
            <a:spLocks noGrp="1"/>
          </p:cNvSpPr>
          <p:nvPr>
            <p:ph idx="1"/>
          </p:nvPr>
        </p:nvSpPr>
        <p:spPr>
          <a:xfrm>
            <a:off x="389021" y="1873751"/>
            <a:ext cx="10515600" cy="4351338"/>
          </a:xfrm>
        </p:spPr>
        <p:txBody>
          <a:bodyPr>
            <a:normAutofit/>
          </a:bodyPr>
          <a:lstStyle/>
          <a:p>
            <a:pPr marL="0" indent="0" algn="just">
              <a:buNone/>
            </a:pPr>
            <a:r>
              <a:rPr lang="en-IN" b="1" dirty="0"/>
              <a:t>Kinematics – Joint motion </a:t>
            </a:r>
          </a:p>
          <a:p>
            <a:pPr algn="just"/>
            <a:r>
              <a:rPr lang="en-IN" dirty="0"/>
              <a:t> Head and trunk are aligned with each other neutral</a:t>
            </a:r>
          </a:p>
          <a:p>
            <a:pPr algn="just"/>
            <a:r>
              <a:rPr lang="en-IN" dirty="0"/>
              <a:t>Lower limb – hip flexed 90 degree knee extended in along sitting position </a:t>
            </a:r>
          </a:p>
          <a:p>
            <a:pPr algn="just"/>
            <a:r>
              <a:rPr lang="en-IN" dirty="0"/>
              <a:t>Weight shift over right buttock as the right arm is placed in extension medial rotation and some abduction at the right side.</a:t>
            </a:r>
          </a:p>
          <a:p>
            <a:pPr algn="just"/>
            <a:r>
              <a:rPr lang="en-IN" dirty="0"/>
              <a:t>Right elbow, wrist fingers and thumbs are all extended to allow weight bearing </a:t>
            </a:r>
          </a:p>
          <a:p>
            <a:pPr algn="just"/>
            <a:r>
              <a:rPr lang="en-IN" dirty="0"/>
              <a:t>Neck and trunk rotates and laterally flex to the right. </a:t>
            </a:r>
          </a:p>
          <a:p>
            <a:pPr algn="just"/>
            <a:r>
              <a:rPr lang="en-IN" dirty="0"/>
              <a:t>Hip flexion little more and knee flex to move body in side sitting </a:t>
            </a:r>
          </a:p>
          <a:p>
            <a:pPr marL="0" indent="0" algn="just">
              <a:buNone/>
            </a:pPr>
            <a:endParaRPr lang="en-IN" dirty="0"/>
          </a:p>
        </p:txBody>
      </p:sp>
      <p:sp>
        <p:nvSpPr>
          <p:cNvPr id="4" name="Date Placeholder 3"/>
          <p:cNvSpPr>
            <a:spLocks noGrp="1"/>
          </p:cNvSpPr>
          <p:nvPr>
            <p:ph type="dt" sz="half" idx="10"/>
          </p:nvPr>
        </p:nvSpPr>
        <p:spPr/>
        <p:txBody>
          <a:bodyPr/>
          <a:lstStyle/>
          <a:p>
            <a:fld id="{19CDCB14-484C-4D9E-A417-D18BC2325E3C}" type="datetime1">
              <a:rPr lang="en-IN" smtClean="0"/>
              <a:pPr/>
              <a:t>19-06-2024</a:t>
            </a:fld>
            <a:endParaRPr lang="en-IN"/>
          </a:p>
        </p:txBody>
      </p:sp>
      <p:sp>
        <p:nvSpPr>
          <p:cNvPr id="5" name="Footer Placeholder 4"/>
          <p:cNvSpPr>
            <a:spLocks noGrp="1"/>
          </p:cNvSpPr>
          <p:nvPr>
            <p:ph type="ftr" sz="quarter" idx="11"/>
          </p:nvPr>
        </p:nvSpPr>
        <p:spPr/>
        <p:txBody>
          <a:bodyPr/>
          <a:lstStyle/>
          <a:p>
            <a:r>
              <a:rPr lang="en-IN"/>
              <a:t>Kinetics and Kinematics of ADL </a:t>
            </a:r>
          </a:p>
        </p:txBody>
      </p:sp>
      <p:sp>
        <p:nvSpPr>
          <p:cNvPr id="6" name="Slide Number Placeholder 5"/>
          <p:cNvSpPr>
            <a:spLocks noGrp="1"/>
          </p:cNvSpPr>
          <p:nvPr>
            <p:ph type="sldNum" sz="quarter" idx="12"/>
          </p:nvPr>
        </p:nvSpPr>
        <p:spPr/>
        <p:txBody>
          <a:bodyPr/>
          <a:lstStyle/>
          <a:p>
            <a:fld id="{0A6D5E60-A6E0-4CA2-AE91-EF060CA94B7C}" type="slidenum">
              <a:rPr lang="en-IN" smtClean="0"/>
              <a:pPr/>
              <a:t>14</a:t>
            </a:fld>
            <a:endParaRPr lang="en-IN"/>
          </a:p>
        </p:txBody>
      </p:sp>
      <p:pic>
        <p:nvPicPr>
          <p:cNvPr id="8" name="Picture 7"/>
          <p:cNvPicPr>
            <a:picLocks noChangeAspect="1"/>
          </p:cNvPicPr>
          <p:nvPr/>
        </p:nvPicPr>
        <p:blipFill>
          <a:blip r:embed="rId2"/>
          <a:stretch>
            <a:fillRect/>
          </a:stretch>
        </p:blipFill>
        <p:spPr>
          <a:xfrm>
            <a:off x="4991772" y="3245"/>
            <a:ext cx="1561058" cy="2110281"/>
          </a:xfrm>
          <a:prstGeom prst="rect">
            <a:avLst/>
          </a:prstGeom>
        </p:spPr>
      </p:pic>
      <p:pic>
        <p:nvPicPr>
          <p:cNvPr id="9" name="Picture 8"/>
          <p:cNvPicPr>
            <a:picLocks noChangeAspect="1"/>
          </p:cNvPicPr>
          <p:nvPr/>
        </p:nvPicPr>
        <p:blipFill>
          <a:blip r:embed="rId3"/>
          <a:stretch>
            <a:fillRect/>
          </a:stretch>
        </p:blipFill>
        <p:spPr>
          <a:xfrm>
            <a:off x="6552830" y="0"/>
            <a:ext cx="1631321" cy="2110281"/>
          </a:xfrm>
          <a:prstGeom prst="rect">
            <a:avLst/>
          </a:prstGeom>
        </p:spPr>
      </p:pic>
      <p:pic>
        <p:nvPicPr>
          <p:cNvPr id="10" name="Picture 9"/>
          <p:cNvPicPr>
            <a:picLocks noChangeAspect="1"/>
          </p:cNvPicPr>
          <p:nvPr/>
        </p:nvPicPr>
        <p:blipFill>
          <a:blip r:embed="rId4"/>
          <a:stretch>
            <a:fillRect/>
          </a:stretch>
        </p:blipFill>
        <p:spPr>
          <a:xfrm>
            <a:off x="8184151" y="0"/>
            <a:ext cx="1812757" cy="2110281"/>
          </a:xfrm>
          <a:prstGeom prst="rect">
            <a:avLst/>
          </a:prstGeom>
        </p:spPr>
      </p:pic>
      <p:pic>
        <p:nvPicPr>
          <p:cNvPr id="11" name="Picture 10"/>
          <p:cNvPicPr>
            <a:picLocks noChangeAspect="1"/>
          </p:cNvPicPr>
          <p:nvPr/>
        </p:nvPicPr>
        <p:blipFill>
          <a:blip r:embed="rId5"/>
          <a:stretch>
            <a:fillRect/>
          </a:stretch>
        </p:blipFill>
        <p:spPr>
          <a:xfrm>
            <a:off x="9998081" y="-6915"/>
            <a:ext cx="1935000" cy="2137516"/>
          </a:xfrm>
          <a:prstGeom prst="rect">
            <a:avLst/>
          </a:prstGeom>
        </p:spPr>
      </p:pic>
    </p:spTree>
    <p:extLst>
      <p:ext uri="{BB962C8B-B14F-4D97-AF65-F5344CB8AC3E}">
        <p14:creationId xmlns:p14="http://schemas.microsoft.com/office/powerpoint/2010/main" xmlns="" val="1388822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558" y="378741"/>
            <a:ext cx="10515600" cy="1325563"/>
          </a:xfrm>
        </p:spPr>
        <p:txBody>
          <a:bodyPr/>
          <a:lstStyle/>
          <a:p>
            <a:r>
              <a:rPr lang="en-IN" b="1" dirty="0">
                <a:effectLst>
                  <a:outerShdw blurRad="38100" dist="38100" dir="2700000" algn="tl">
                    <a:srgbClr val="000000">
                      <a:alpha val="43137"/>
                    </a:srgbClr>
                  </a:outerShdw>
                </a:effectLst>
              </a:rPr>
              <a:t>FLOOR -TO- STAND </a:t>
            </a:r>
          </a:p>
        </p:txBody>
      </p:sp>
      <p:sp>
        <p:nvSpPr>
          <p:cNvPr id="3" name="Content Placeholder 2"/>
          <p:cNvSpPr>
            <a:spLocks noGrp="1"/>
          </p:cNvSpPr>
          <p:nvPr>
            <p:ph idx="1"/>
          </p:nvPr>
        </p:nvSpPr>
        <p:spPr>
          <a:xfrm>
            <a:off x="389021" y="1873751"/>
            <a:ext cx="10515600" cy="4351338"/>
          </a:xfrm>
        </p:spPr>
        <p:txBody>
          <a:bodyPr>
            <a:normAutofit/>
          </a:bodyPr>
          <a:lstStyle/>
          <a:p>
            <a:pPr marL="0" indent="0" algn="just">
              <a:buNone/>
            </a:pPr>
            <a:r>
              <a:rPr lang="en-IN" b="1" dirty="0"/>
              <a:t>Kinematics – Joint motion </a:t>
            </a:r>
          </a:p>
          <a:p>
            <a:pPr algn="just"/>
            <a:r>
              <a:rPr lang="en-IN" dirty="0"/>
              <a:t> From side sitting Trunk rotates over the lower limb and body shifts into quadruped with hips , shoulders and knees flexed at 90 degree, the scapula and pelvis stabilized and the elbow, wrist, fingers and thumbs all extended.</a:t>
            </a:r>
          </a:p>
          <a:p>
            <a:pPr algn="just"/>
            <a:r>
              <a:rPr lang="en-IN" dirty="0"/>
              <a:t>From Quadruped hip extends with back straight to move trunk into upright kneeling </a:t>
            </a:r>
          </a:p>
          <a:p>
            <a:pPr algn="just"/>
            <a:r>
              <a:rPr lang="en-IN" dirty="0"/>
              <a:t>The neck and Trunk midline </a:t>
            </a:r>
          </a:p>
          <a:p>
            <a:pPr algn="just"/>
            <a:r>
              <a:rPr lang="en-IN" dirty="0"/>
              <a:t>Left hip abducted, flex and laterally rotates left knee flexes as the ankle </a:t>
            </a:r>
            <a:r>
              <a:rPr lang="en-IN" dirty="0" err="1"/>
              <a:t>dorsiflexes</a:t>
            </a:r>
            <a:r>
              <a:rPr lang="en-IN" dirty="0"/>
              <a:t> to move the limb and place the foot on the floor in front of body with knee and hip flexed to or beyond 90 degrees</a:t>
            </a:r>
          </a:p>
        </p:txBody>
      </p:sp>
      <p:sp>
        <p:nvSpPr>
          <p:cNvPr id="4" name="Date Placeholder 3"/>
          <p:cNvSpPr>
            <a:spLocks noGrp="1"/>
          </p:cNvSpPr>
          <p:nvPr>
            <p:ph type="dt" sz="half" idx="10"/>
          </p:nvPr>
        </p:nvSpPr>
        <p:spPr/>
        <p:txBody>
          <a:bodyPr/>
          <a:lstStyle/>
          <a:p>
            <a:fld id="{DF9190A9-E3FB-467B-89A4-5CBF4D3F521E}" type="datetime1">
              <a:rPr lang="en-IN" smtClean="0"/>
              <a:pPr/>
              <a:t>19-06-2024</a:t>
            </a:fld>
            <a:endParaRPr lang="en-IN"/>
          </a:p>
        </p:txBody>
      </p:sp>
      <p:sp>
        <p:nvSpPr>
          <p:cNvPr id="5" name="Footer Placeholder 4"/>
          <p:cNvSpPr>
            <a:spLocks noGrp="1"/>
          </p:cNvSpPr>
          <p:nvPr>
            <p:ph type="ftr" sz="quarter" idx="11"/>
          </p:nvPr>
        </p:nvSpPr>
        <p:spPr/>
        <p:txBody>
          <a:bodyPr/>
          <a:lstStyle/>
          <a:p>
            <a:r>
              <a:rPr lang="en-IN"/>
              <a:t>Kinetics and Kinematics of ADL </a:t>
            </a:r>
          </a:p>
        </p:txBody>
      </p:sp>
      <p:sp>
        <p:nvSpPr>
          <p:cNvPr id="6" name="Slide Number Placeholder 5"/>
          <p:cNvSpPr>
            <a:spLocks noGrp="1"/>
          </p:cNvSpPr>
          <p:nvPr>
            <p:ph type="sldNum" sz="quarter" idx="12"/>
          </p:nvPr>
        </p:nvSpPr>
        <p:spPr/>
        <p:txBody>
          <a:bodyPr/>
          <a:lstStyle/>
          <a:p>
            <a:fld id="{0A6D5E60-A6E0-4CA2-AE91-EF060CA94B7C}" type="slidenum">
              <a:rPr lang="en-IN" smtClean="0"/>
              <a:pPr/>
              <a:t>15</a:t>
            </a:fld>
            <a:endParaRPr lang="en-IN"/>
          </a:p>
        </p:txBody>
      </p:sp>
      <p:pic>
        <p:nvPicPr>
          <p:cNvPr id="9" name="Picture 8"/>
          <p:cNvPicPr>
            <a:picLocks noChangeAspect="1"/>
          </p:cNvPicPr>
          <p:nvPr/>
        </p:nvPicPr>
        <p:blipFill>
          <a:blip r:embed="rId2"/>
          <a:stretch>
            <a:fillRect/>
          </a:stretch>
        </p:blipFill>
        <p:spPr>
          <a:xfrm>
            <a:off x="4971452" y="-6915"/>
            <a:ext cx="1561058" cy="2110281"/>
          </a:xfrm>
          <a:prstGeom prst="rect">
            <a:avLst/>
          </a:prstGeom>
        </p:spPr>
      </p:pic>
      <p:pic>
        <p:nvPicPr>
          <p:cNvPr id="10" name="Picture 9"/>
          <p:cNvPicPr>
            <a:picLocks noChangeAspect="1"/>
          </p:cNvPicPr>
          <p:nvPr/>
        </p:nvPicPr>
        <p:blipFill>
          <a:blip r:embed="rId3"/>
          <a:stretch>
            <a:fillRect/>
          </a:stretch>
        </p:blipFill>
        <p:spPr>
          <a:xfrm>
            <a:off x="6532510" y="0"/>
            <a:ext cx="1631321" cy="2110281"/>
          </a:xfrm>
          <a:prstGeom prst="rect">
            <a:avLst/>
          </a:prstGeom>
        </p:spPr>
      </p:pic>
      <p:pic>
        <p:nvPicPr>
          <p:cNvPr id="11" name="Picture 10"/>
          <p:cNvPicPr>
            <a:picLocks noChangeAspect="1"/>
          </p:cNvPicPr>
          <p:nvPr/>
        </p:nvPicPr>
        <p:blipFill>
          <a:blip r:embed="rId4"/>
          <a:stretch>
            <a:fillRect/>
          </a:stretch>
        </p:blipFill>
        <p:spPr>
          <a:xfrm>
            <a:off x="8163831" y="0"/>
            <a:ext cx="1812757" cy="2110281"/>
          </a:xfrm>
          <a:prstGeom prst="rect">
            <a:avLst/>
          </a:prstGeom>
        </p:spPr>
      </p:pic>
      <p:pic>
        <p:nvPicPr>
          <p:cNvPr id="12" name="Picture 11"/>
          <p:cNvPicPr>
            <a:picLocks noChangeAspect="1"/>
          </p:cNvPicPr>
          <p:nvPr/>
        </p:nvPicPr>
        <p:blipFill>
          <a:blip r:embed="rId5"/>
          <a:stretch>
            <a:fillRect/>
          </a:stretch>
        </p:blipFill>
        <p:spPr>
          <a:xfrm>
            <a:off x="9937121" y="3245"/>
            <a:ext cx="1935000" cy="2137516"/>
          </a:xfrm>
          <a:prstGeom prst="rect">
            <a:avLst/>
          </a:prstGeom>
        </p:spPr>
      </p:pic>
    </p:spTree>
    <p:extLst>
      <p:ext uri="{BB962C8B-B14F-4D97-AF65-F5344CB8AC3E}">
        <p14:creationId xmlns:p14="http://schemas.microsoft.com/office/powerpoint/2010/main" xmlns="" val="2488203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963" y="326398"/>
            <a:ext cx="10515600" cy="1325563"/>
          </a:xfrm>
        </p:spPr>
        <p:txBody>
          <a:bodyPr/>
          <a:lstStyle/>
          <a:p>
            <a:r>
              <a:rPr lang="en-IN" b="1" dirty="0">
                <a:effectLst>
                  <a:outerShdw blurRad="38100" dist="38100" dir="2700000" algn="tl">
                    <a:srgbClr val="000000">
                      <a:alpha val="43137"/>
                    </a:srgbClr>
                  </a:outerShdw>
                </a:effectLst>
              </a:rPr>
              <a:t>FLOOR -TO- STAND </a:t>
            </a:r>
          </a:p>
        </p:txBody>
      </p:sp>
      <p:sp>
        <p:nvSpPr>
          <p:cNvPr id="3" name="Content Placeholder 2"/>
          <p:cNvSpPr>
            <a:spLocks noGrp="1"/>
          </p:cNvSpPr>
          <p:nvPr>
            <p:ph idx="1"/>
          </p:nvPr>
        </p:nvSpPr>
        <p:spPr>
          <a:xfrm>
            <a:off x="389021" y="1873751"/>
            <a:ext cx="10515600" cy="4351338"/>
          </a:xfrm>
        </p:spPr>
        <p:txBody>
          <a:bodyPr>
            <a:normAutofit/>
          </a:bodyPr>
          <a:lstStyle/>
          <a:p>
            <a:pPr marL="0" indent="0" algn="just">
              <a:buNone/>
            </a:pPr>
            <a:r>
              <a:rPr lang="en-IN" b="1" dirty="0"/>
              <a:t>Kinematics – Joint motion </a:t>
            </a:r>
          </a:p>
          <a:p>
            <a:pPr algn="just"/>
            <a:r>
              <a:rPr lang="en-IN" dirty="0"/>
              <a:t> from this position the individual flexes the hips to move the trunk over the left knee.</a:t>
            </a:r>
          </a:p>
          <a:p>
            <a:pPr algn="just"/>
            <a:r>
              <a:rPr lang="en-IN" dirty="0"/>
              <a:t>As the </a:t>
            </a:r>
            <a:r>
              <a:rPr lang="en-IN" dirty="0" err="1"/>
              <a:t>center</a:t>
            </a:r>
            <a:r>
              <a:rPr lang="en-IN" dirty="0"/>
              <a:t> of mass moves forward and over the left lower extremity, the left hip and knee extend to lift the body upward and the right hip and knee extend as the body moves to a standing position </a:t>
            </a:r>
          </a:p>
        </p:txBody>
      </p:sp>
      <p:sp>
        <p:nvSpPr>
          <p:cNvPr id="4" name="Date Placeholder 3"/>
          <p:cNvSpPr>
            <a:spLocks noGrp="1"/>
          </p:cNvSpPr>
          <p:nvPr>
            <p:ph type="dt" sz="half" idx="10"/>
          </p:nvPr>
        </p:nvSpPr>
        <p:spPr/>
        <p:txBody>
          <a:bodyPr/>
          <a:lstStyle/>
          <a:p>
            <a:fld id="{B4877A62-E3D2-42B1-A8F8-E84A9C43AC9E}" type="datetime1">
              <a:rPr lang="en-IN" smtClean="0"/>
              <a:pPr/>
              <a:t>19-06-2024</a:t>
            </a:fld>
            <a:endParaRPr lang="en-IN"/>
          </a:p>
        </p:txBody>
      </p:sp>
      <p:sp>
        <p:nvSpPr>
          <p:cNvPr id="5" name="Footer Placeholder 4"/>
          <p:cNvSpPr>
            <a:spLocks noGrp="1"/>
          </p:cNvSpPr>
          <p:nvPr>
            <p:ph type="ftr" sz="quarter" idx="11"/>
          </p:nvPr>
        </p:nvSpPr>
        <p:spPr/>
        <p:txBody>
          <a:bodyPr/>
          <a:lstStyle/>
          <a:p>
            <a:r>
              <a:rPr lang="en-IN"/>
              <a:t>Kinetics and Kinematics of ADL </a:t>
            </a:r>
          </a:p>
        </p:txBody>
      </p:sp>
      <p:sp>
        <p:nvSpPr>
          <p:cNvPr id="7" name="Slide Number Placeholder 6"/>
          <p:cNvSpPr>
            <a:spLocks noGrp="1"/>
          </p:cNvSpPr>
          <p:nvPr>
            <p:ph type="sldNum" sz="quarter" idx="12"/>
          </p:nvPr>
        </p:nvSpPr>
        <p:spPr/>
        <p:txBody>
          <a:bodyPr/>
          <a:lstStyle/>
          <a:p>
            <a:fld id="{0A6D5E60-A6E0-4CA2-AE91-EF060CA94B7C}" type="slidenum">
              <a:rPr lang="en-IN" smtClean="0"/>
              <a:pPr/>
              <a:t>16</a:t>
            </a:fld>
            <a:endParaRPr lang="en-IN"/>
          </a:p>
        </p:txBody>
      </p:sp>
      <p:pic>
        <p:nvPicPr>
          <p:cNvPr id="6" name="Picture 5"/>
          <p:cNvPicPr>
            <a:picLocks noChangeAspect="1"/>
          </p:cNvPicPr>
          <p:nvPr/>
        </p:nvPicPr>
        <p:blipFill>
          <a:blip r:embed="rId2"/>
          <a:stretch>
            <a:fillRect/>
          </a:stretch>
        </p:blipFill>
        <p:spPr>
          <a:xfrm>
            <a:off x="8320717" y="-3175"/>
            <a:ext cx="1935000" cy="2310063"/>
          </a:xfrm>
          <a:prstGeom prst="rect">
            <a:avLst/>
          </a:prstGeom>
        </p:spPr>
      </p:pic>
      <p:pic>
        <p:nvPicPr>
          <p:cNvPr id="8" name="Picture 7"/>
          <p:cNvPicPr>
            <a:picLocks noChangeAspect="1"/>
          </p:cNvPicPr>
          <p:nvPr/>
        </p:nvPicPr>
        <p:blipFill>
          <a:blip r:embed="rId3"/>
          <a:stretch>
            <a:fillRect/>
          </a:stretch>
        </p:blipFill>
        <p:spPr>
          <a:xfrm>
            <a:off x="6585442" y="0"/>
            <a:ext cx="1935000" cy="2310063"/>
          </a:xfrm>
          <a:prstGeom prst="rect">
            <a:avLst/>
          </a:prstGeom>
        </p:spPr>
      </p:pic>
      <p:pic>
        <p:nvPicPr>
          <p:cNvPr id="9" name="Picture 8"/>
          <p:cNvPicPr>
            <a:picLocks noChangeAspect="1"/>
          </p:cNvPicPr>
          <p:nvPr/>
        </p:nvPicPr>
        <p:blipFill>
          <a:blip r:embed="rId4"/>
          <a:stretch>
            <a:fillRect/>
          </a:stretch>
        </p:blipFill>
        <p:spPr>
          <a:xfrm>
            <a:off x="10224515" y="0"/>
            <a:ext cx="1935000" cy="2310063"/>
          </a:xfrm>
          <a:prstGeom prst="rect">
            <a:avLst/>
          </a:prstGeom>
        </p:spPr>
      </p:pic>
    </p:spTree>
    <p:extLst>
      <p:ext uri="{BB962C8B-B14F-4D97-AF65-F5344CB8AC3E}">
        <p14:creationId xmlns:p14="http://schemas.microsoft.com/office/powerpoint/2010/main" xmlns="" val="1148695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effectLst>
                  <a:outerShdw blurRad="38100" dist="38100" dir="2700000" algn="tl">
                    <a:srgbClr val="000000">
                      <a:alpha val="43137"/>
                    </a:srgbClr>
                  </a:outerShdw>
                </a:effectLst>
              </a:rPr>
              <a:t>FLOOR -TO- STAND </a:t>
            </a:r>
          </a:p>
        </p:txBody>
      </p:sp>
      <p:sp>
        <p:nvSpPr>
          <p:cNvPr id="3" name="Content Placeholder 2"/>
          <p:cNvSpPr>
            <a:spLocks noGrp="1"/>
          </p:cNvSpPr>
          <p:nvPr>
            <p:ph idx="1"/>
          </p:nvPr>
        </p:nvSpPr>
        <p:spPr>
          <a:xfrm>
            <a:off x="389021" y="1873751"/>
            <a:ext cx="10515600" cy="4351338"/>
          </a:xfrm>
        </p:spPr>
        <p:txBody>
          <a:bodyPr>
            <a:normAutofit/>
          </a:bodyPr>
          <a:lstStyle/>
          <a:p>
            <a:pPr marL="0" indent="0" algn="just">
              <a:buNone/>
            </a:pPr>
            <a:r>
              <a:rPr lang="en-IN" b="1" dirty="0"/>
              <a:t>Kinetics- Muscle Activity </a:t>
            </a:r>
          </a:p>
          <a:p>
            <a:pPr algn="just"/>
            <a:r>
              <a:rPr lang="en-IN" b="1" dirty="0"/>
              <a:t>Neck flexors and extensors- </a:t>
            </a:r>
            <a:r>
              <a:rPr lang="en-IN" dirty="0"/>
              <a:t>SCM, Scalene and </a:t>
            </a:r>
            <a:r>
              <a:rPr lang="en-IN" dirty="0" err="1"/>
              <a:t>Spleius</a:t>
            </a:r>
            <a:r>
              <a:rPr lang="en-IN" dirty="0"/>
              <a:t> </a:t>
            </a:r>
            <a:r>
              <a:rPr lang="en-IN" dirty="0" err="1"/>
              <a:t>capitus</a:t>
            </a:r>
            <a:r>
              <a:rPr lang="en-IN" dirty="0"/>
              <a:t> and </a:t>
            </a:r>
            <a:r>
              <a:rPr lang="en-IN" dirty="0" err="1"/>
              <a:t>cervicus</a:t>
            </a:r>
            <a:endParaRPr lang="en-IN" dirty="0"/>
          </a:p>
          <a:p>
            <a:pPr algn="just"/>
            <a:r>
              <a:rPr lang="en-IN" dirty="0"/>
              <a:t>In Conjunction with Erector Spinae and abdominals at the trunk co contraction to maintain stability of the head and trunk when long sitting </a:t>
            </a:r>
          </a:p>
          <a:p>
            <a:pPr algn="just"/>
            <a:r>
              <a:rPr lang="en-IN" dirty="0"/>
              <a:t>Side sitting the right scapula retracts and depress through eccentric contraction of Rhomboids and middle and lower Trapezius.</a:t>
            </a:r>
          </a:p>
          <a:p>
            <a:pPr algn="just"/>
            <a:r>
              <a:rPr lang="en-IN" dirty="0"/>
              <a:t>Muscle producing Humeral extension, abduction and medial rotation includes </a:t>
            </a:r>
            <a:r>
              <a:rPr lang="en-IN" dirty="0" err="1"/>
              <a:t>Lattissimus</a:t>
            </a:r>
            <a:r>
              <a:rPr lang="en-IN" dirty="0"/>
              <a:t> </a:t>
            </a:r>
            <a:r>
              <a:rPr lang="en-IN" dirty="0" err="1"/>
              <a:t>dorsi</a:t>
            </a:r>
            <a:r>
              <a:rPr lang="en-IN" dirty="0"/>
              <a:t>, </a:t>
            </a:r>
            <a:r>
              <a:rPr lang="en-IN" dirty="0" err="1"/>
              <a:t>teres</a:t>
            </a:r>
            <a:r>
              <a:rPr lang="en-IN" dirty="0"/>
              <a:t> major, and </a:t>
            </a:r>
            <a:r>
              <a:rPr lang="en-IN" dirty="0" err="1"/>
              <a:t>infraspinatus</a:t>
            </a:r>
            <a:endParaRPr lang="en-IN" dirty="0"/>
          </a:p>
        </p:txBody>
      </p:sp>
      <p:sp>
        <p:nvSpPr>
          <p:cNvPr id="6" name="Date Placeholder 5"/>
          <p:cNvSpPr>
            <a:spLocks noGrp="1"/>
          </p:cNvSpPr>
          <p:nvPr>
            <p:ph type="dt" sz="half" idx="10"/>
          </p:nvPr>
        </p:nvSpPr>
        <p:spPr/>
        <p:txBody>
          <a:bodyPr/>
          <a:lstStyle/>
          <a:p>
            <a:fld id="{7B9A589E-E885-4D2C-8E09-4CC297599BEF}" type="datetime1">
              <a:rPr lang="en-IN" smtClean="0"/>
              <a:pPr/>
              <a:t>19-06-2024</a:t>
            </a:fld>
            <a:endParaRPr lang="en-IN"/>
          </a:p>
        </p:txBody>
      </p:sp>
      <p:sp>
        <p:nvSpPr>
          <p:cNvPr id="8" name="Footer Placeholder 7"/>
          <p:cNvSpPr>
            <a:spLocks noGrp="1"/>
          </p:cNvSpPr>
          <p:nvPr>
            <p:ph type="ftr" sz="quarter" idx="11"/>
          </p:nvPr>
        </p:nvSpPr>
        <p:spPr/>
        <p:txBody>
          <a:bodyPr/>
          <a:lstStyle/>
          <a:p>
            <a:r>
              <a:rPr lang="en-IN"/>
              <a:t>Kinetics and Kinematics of ADL </a:t>
            </a:r>
          </a:p>
        </p:txBody>
      </p:sp>
      <p:sp>
        <p:nvSpPr>
          <p:cNvPr id="9" name="Slide Number Placeholder 8"/>
          <p:cNvSpPr>
            <a:spLocks noGrp="1"/>
          </p:cNvSpPr>
          <p:nvPr>
            <p:ph type="sldNum" sz="quarter" idx="12"/>
          </p:nvPr>
        </p:nvSpPr>
        <p:spPr/>
        <p:txBody>
          <a:bodyPr/>
          <a:lstStyle/>
          <a:p>
            <a:fld id="{0A6D5E60-A6E0-4CA2-AE91-EF060CA94B7C}" type="slidenum">
              <a:rPr lang="en-IN" smtClean="0"/>
              <a:pPr/>
              <a:t>17</a:t>
            </a:fld>
            <a:endParaRPr lang="en-IN"/>
          </a:p>
        </p:txBody>
      </p:sp>
      <p:pic>
        <p:nvPicPr>
          <p:cNvPr id="4" name="Picture 3"/>
          <p:cNvPicPr>
            <a:picLocks noChangeAspect="1"/>
          </p:cNvPicPr>
          <p:nvPr/>
        </p:nvPicPr>
        <p:blipFill rotWithShape="1">
          <a:blip r:embed="rId2"/>
          <a:srcRect l="-2868" t="13805" r="-2868" b="14873"/>
          <a:stretch/>
        </p:blipFill>
        <p:spPr>
          <a:xfrm>
            <a:off x="6108913" y="-5561"/>
            <a:ext cx="2305089" cy="2261938"/>
          </a:xfrm>
          <a:prstGeom prst="rect">
            <a:avLst/>
          </a:prstGeom>
        </p:spPr>
      </p:pic>
      <p:pic>
        <p:nvPicPr>
          <p:cNvPr id="5" name="Picture 4"/>
          <p:cNvPicPr>
            <a:picLocks noChangeAspect="1"/>
          </p:cNvPicPr>
          <p:nvPr/>
        </p:nvPicPr>
        <p:blipFill>
          <a:blip r:embed="rId3"/>
          <a:stretch>
            <a:fillRect/>
          </a:stretch>
        </p:blipFill>
        <p:spPr>
          <a:xfrm>
            <a:off x="8340129" y="0"/>
            <a:ext cx="1935000" cy="2261937"/>
          </a:xfrm>
          <a:prstGeom prst="rect">
            <a:avLst/>
          </a:prstGeom>
        </p:spPr>
      </p:pic>
      <p:pic>
        <p:nvPicPr>
          <p:cNvPr id="7" name="Picture 6"/>
          <p:cNvPicPr>
            <a:picLocks noChangeAspect="1"/>
          </p:cNvPicPr>
          <p:nvPr/>
        </p:nvPicPr>
        <p:blipFill>
          <a:blip r:embed="rId4"/>
          <a:stretch>
            <a:fillRect/>
          </a:stretch>
        </p:blipFill>
        <p:spPr>
          <a:xfrm>
            <a:off x="10275274" y="0"/>
            <a:ext cx="1935000" cy="2261937"/>
          </a:xfrm>
          <a:prstGeom prst="rect">
            <a:avLst/>
          </a:prstGeom>
        </p:spPr>
      </p:pic>
    </p:spTree>
    <p:extLst>
      <p:ext uri="{BB962C8B-B14F-4D97-AF65-F5344CB8AC3E}">
        <p14:creationId xmlns:p14="http://schemas.microsoft.com/office/powerpoint/2010/main" xmlns="" val="379073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effectLst>
                  <a:outerShdw blurRad="38100" dist="38100" dir="2700000" algn="tl">
                    <a:srgbClr val="000000">
                      <a:alpha val="43137"/>
                    </a:srgbClr>
                  </a:outerShdw>
                </a:effectLst>
              </a:rPr>
              <a:t>FLOOR -TO- STAND </a:t>
            </a:r>
          </a:p>
        </p:txBody>
      </p:sp>
      <p:sp>
        <p:nvSpPr>
          <p:cNvPr id="3" name="Content Placeholder 2"/>
          <p:cNvSpPr>
            <a:spLocks noGrp="1"/>
          </p:cNvSpPr>
          <p:nvPr>
            <p:ph idx="1"/>
          </p:nvPr>
        </p:nvSpPr>
        <p:spPr>
          <a:xfrm>
            <a:off x="389021" y="1873751"/>
            <a:ext cx="10515600" cy="4351338"/>
          </a:xfrm>
        </p:spPr>
        <p:txBody>
          <a:bodyPr>
            <a:normAutofit/>
          </a:bodyPr>
          <a:lstStyle/>
          <a:p>
            <a:pPr marL="0" indent="0" algn="just">
              <a:buNone/>
            </a:pPr>
            <a:r>
              <a:rPr lang="en-IN" b="1" dirty="0"/>
              <a:t>Kinetics- Muscle Activity </a:t>
            </a:r>
          </a:p>
          <a:p>
            <a:pPr algn="just"/>
            <a:r>
              <a:rPr lang="en-IN" dirty="0"/>
              <a:t>The elbow is extended via triceps  and wrist, thumb and fingers extend through ECU,ECRL,ECRB, ED,EPL.</a:t>
            </a:r>
          </a:p>
          <a:p>
            <a:pPr algn="just"/>
            <a:r>
              <a:rPr lang="en-IN" dirty="0"/>
              <a:t>Hip flexion – </a:t>
            </a:r>
            <a:r>
              <a:rPr lang="en-IN" dirty="0" err="1"/>
              <a:t>illiopsoas</a:t>
            </a:r>
            <a:r>
              <a:rPr lang="en-IN" dirty="0"/>
              <a:t>, recuts </a:t>
            </a:r>
            <a:r>
              <a:rPr lang="en-IN" dirty="0" err="1"/>
              <a:t>femoris</a:t>
            </a:r>
            <a:r>
              <a:rPr lang="en-IN" dirty="0"/>
              <a:t>, and </a:t>
            </a:r>
            <a:r>
              <a:rPr lang="en-IN" dirty="0" err="1"/>
              <a:t>pectineus</a:t>
            </a:r>
            <a:r>
              <a:rPr lang="en-IN" dirty="0"/>
              <a:t>.</a:t>
            </a:r>
          </a:p>
          <a:p>
            <a:pPr algn="just"/>
            <a:r>
              <a:rPr lang="en-IN" dirty="0"/>
              <a:t>Knee flexion by hamstrings</a:t>
            </a:r>
          </a:p>
          <a:p>
            <a:pPr algn="just"/>
            <a:r>
              <a:rPr lang="en-IN" dirty="0"/>
              <a:t>Left hip gluteal muscles continues to work eccentrically to lower the thigh into adduction against gravity </a:t>
            </a:r>
          </a:p>
          <a:p>
            <a:pPr algn="just"/>
            <a:r>
              <a:rPr lang="en-IN" dirty="0"/>
              <a:t>Side sitting to quadruped- right side trunk rotation by left external and right internal oblique.</a:t>
            </a:r>
          </a:p>
        </p:txBody>
      </p:sp>
      <p:sp>
        <p:nvSpPr>
          <p:cNvPr id="6" name="Date Placeholder 5"/>
          <p:cNvSpPr>
            <a:spLocks noGrp="1"/>
          </p:cNvSpPr>
          <p:nvPr>
            <p:ph type="dt" sz="half" idx="10"/>
          </p:nvPr>
        </p:nvSpPr>
        <p:spPr/>
        <p:txBody>
          <a:bodyPr/>
          <a:lstStyle/>
          <a:p>
            <a:fld id="{43346371-3020-4F38-9827-B0E5B423BC36}" type="datetime1">
              <a:rPr lang="en-IN" smtClean="0"/>
              <a:pPr/>
              <a:t>19-06-2024</a:t>
            </a:fld>
            <a:endParaRPr lang="en-IN"/>
          </a:p>
        </p:txBody>
      </p:sp>
      <p:sp>
        <p:nvSpPr>
          <p:cNvPr id="8" name="Footer Placeholder 7"/>
          <p:cNvSpPr>
            <a:spLocks noGrp="1"/>
          </p:cNvSpPr>
          <p:nvPr>
            <p:ph type="ftr" sz="quarter" idx="11"/>
          </p:nvPr>
        </p:nvSpPr>
        <p:spPr/>
        <p:txBody>
          <a:bodyPr/>
          <a:lstStyle/>
          <a:p>
            <a:r>
              <a:rPr lang="en-IN"/>
              <a:t>Kinetics and Kinematics of ADL </a:t>
            </a:r>
          </a:p>
        </p:txBody>
      </p:sp>
      <p:sp>
        <p:nvSpPr>
          <p:cNvPr id="9" name="Slide Number Placeholder 8"/>
          <p:cNvSpPr>
            <a:spLocks noGrp="1"/>
          </p:cNvSpPr>
          <p:nvPr>
            <p:ph type="sldNum" sz="quarter" idx="12"/>
          </p:nvPr>
        </p:nvSpPr>
        <p:spPr/>
        <p:txBody>
          <a:bodyPr/>
          <a:lstStyle/>
          <a:p>
            <a:fld id="{0A6D5E60-A6E0-4CA2-AE91-EF060CA94B7C}" type="slidenum">
              <a:rPr lang="en-IN" smtClean="0"/>
              <a:pPr/>
              <a:t>18</a:t>
            </a:fld>
            <a:endParaRPr lang="en-IN"/>
          </a:p>
        </p:txBody>
      </p:sp>
      <p:pic>
        <p:nvPicPr>
          <p:cNvPr id="4" name="Picture 3"/>
          <p:cNvPicPr>
            <a:picLocks noChangeAspect="1"/>
          </p:cNvPicPr>
          <p:nvPr/>
        </p:nvPicPr>
        <p:blipFill rotWithShape="1">
          <a:blip r:embed="rId2"/>
          <a:srcRect l="-2868" t="13805" r="-2868" b="14873"/>
          <a:stretch/>
        </p:blipFill>
        <p:spPr>
          <a:xfrm>
            <a:off x="6180033" y="0"/>
            <a:ext cx="2239235" cy="2261937"/>
          </a:xfrm>
          <a:prstGeom prst="rect">
            <a:avLst/>
          </a:prstGeom>
        </p:spPr>
      </p:pic>
      <p:pic>
        <p:nvPicPr>
          <p:cNvPr id="5" name="Picture 4"/>
          <p:cNvPicPr>
            <a:picLocks noChangeAspect="1"/>
          </p:cNvPicPr>
          <p:nvPr/>
        </p:nvPicPr>
        <p:blipFill>
          <a:blip r:embed="rId3"/>
          <a:stretch>
            <a:fillRect/>
          </a:stretch>
        </p:blipFill>
        <p:spPr>
          <a:xfrm>
            <a:off x="8350289" y="0"/>
            <a:ext cx="1935000" cy="2261937"/>
          </a:xfrm>
          <a:prstGeom prst="rect">
            <a:avLst/>
          </a:prstGeom>
        </p:spPr>
      </p:pic>
      <p:pic>
        <p:nvPicPr>
          <p:cNvPr id="7" name="Picture 6"/>
          <p:cNvPicPr>
            <a:picLocks noChangeAspect="1"/>
          </p:cNvPicPr>
          <p:nvPr/>
        </p:nvPicPr>
        <p:blipFill>
          <a:blip r:embed="rId4"/>
          <a:stretch>
            <a:fillRect/>
          </a:stretch>
        </p:blipFill>
        <p:spPr>
          <a:xfrm>
            <a:off x="10285434" y="0"/>
            <a:ext cx="1935000" cy="2261937"/>
          </a:xfrm>
          <a:prstGeom prst="rect">
            <a:avLst/>
          </a:prstGeom>
        </p:spPr>
      </p:pic>
    </p:spTree>
    <p:extLst>
      <p:ext uri="{BB962C8B-B14F-4D97-AF65-F5344CB8AC3E}">
        <p14:creationId xmlns:p14="http://schemas.microsoft.com/office/powerpoint/2010/main" xmlns="" val="29228447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181" y="365123"/>
            <a:ext cx="10515600" cy="1325563"/>
          </a:xfrm>
        </p:spPr>
        <p:txBody>
          <a:bodyPr/>
          <a:lstStyle/>
          <a:p>
            <a:r>
              <a:rPr lang="en-IN" b="1" dirty="0">
                <a:effectLst>
                  <a:outerShdw blurRad="38100" dist="38100" dir="2700000" algn="tl">
                    <a:srgbClr val="000000">
                      <a:alpha val="43137"/>
                    </a:srgbClr>
                  </a:outerShdw>
                </a:effectLst>
              </a:rPr>
              <a:t>FLOOR -TO- STAND </a:t>
            </a:r>
          </a:p>
        </p:txBody>
      </p:sp>
      <p:sp>
        <p:nvSpPr>
          <p:cNvPr id="3" name="Content Placeholder 2"/>
          <p:cNvSpPr>
            <a:spLocks noGrp="1"/>
          </p:cNvSpPr>
          <p:nvPr>
            <p:ph idx="1"/>
          </p:nvPr>
        </p:nvSpPr>
        <p:spPr>
          <a:xfrm>
            <a:off x="389021" y="1873751"/>
            <a:ext cx="10515600" cy="4351338"/>
          </a:xfrm>
        </p:spPr>
        <p:txBody>
          <a:bodyPr>
            <a:normAutofit/>
          </a:bodyPr>
          <a:lstStyle/>
          <a:p>
            <a:pPr marL="0" indent="0" algn="just">
              <a:buNone/>
            </a:pPr>
            <a:r>
              <a:rPr lang="en-IN" b="1" dirty="0"/>
              <a:t>Kinetics- Muscle activity </a:t>
            </a:r>
          </a:p>
          <a:p>
            <a:pPr marL="0" indent="0" algn="just">
              <a:buNone/>
            </a:pPr>
            <a:r>
              <a:rPr lang="en-IN" b="1" dirty="0"/>
              <a:t>From </a:t>
            </a:r>
            <a:r>
              <a:rPr lang="en-IN" b="1" dirty="0" err="1"/>
              <a:t>Qudruped</a:t>
            </a:r>
            <a:r>
              <a:rPr lang="en-IN" b="1" dirty="0"/>
              <a:t> to kneeling </a:t>
            </a:r>
          </a:p>
          <a:p>
            <a:pPr algn="just"/>
            <a:r>
              <a:rPr lang="en-IN" dirty="0"/>
              <a:t>Quadruped to kneeling- hip 90 degree of flexion to increased flexion via </a:t>
            </a:r>
            <a:r>
              <a:rPr lang="en-IN" b="1" dirty="0"/>
              <a:t>concentric contraction of hamstrings and eccentric contraction gluteal contractions.</a:t>
            </a:r>
          </a:p>
          <a:p>
            <a:pPr algn="just"/>
            <a:r>
              <a:rPr lang="en-IN" dirty="0"/>
              <a:t> </a:t>
            </a:r>
            <a:r>
              <a:rPr lang="en-IN" b="1" dirty="0"/>
              <a:t>The erector spine and abdominals </a:t>
            </a:r>
            <a:r>
              <a:rPr lang="en-IN" dirty="0"/>
              <a:t>muscle contract isometrically to maintain a straight spine during the hip and knee flexion </a:t>
            </a:r>
          </a:p>
        </p:txBody>
      </p:sp>
      <p:sp>
        <p:nvSpPr>
          <p:cNvPr id="4" name="Date Placeholder 3"/>
          <p:cNvSpPr>
            <a:spLocks noGrp="1"/>
          </p:cNvSpPr>
          <p:nvPr>
            <p:ph type="dt" sz="half" idx="10"/>
          </p:nvPr>
        </p:nvSpPr>
        <p:spPr/>
        <p:txBody>
          <a:bodyPr/>
          <a:lstStyle/>
          <a:p>
            <a:fld id="{A8C274CC-3BA6-40BA-98B3-E6DA2C38F3AA}" type="datetime1">
              <a:rPr lang="en-IN" smtClean="0"/>
              <a:pPr/>
              <a:t>19-06-2024</a:t>
            </a:fld>
            <a:endParaRPr lang="en-IN"/>
          </a:p>
        </p:txBody>
      </p:sp>
      <p:sp>
        <p:nvSpPr>
          <p:cNvPr id="5" name="Footer Placeholder 4"/>
          <p:cNvSpPr>
            <a:spLocks noGrp="1"/>
          </p:cNvSpPr>
          <p:nvPr>
            <p:ph type="ftr" sz="quarter" idx="11"/>
          </p:nvPr>
        </p:nvSpPr>
        <p:spPr/>
        <p:txBody>
          <a:bodyPr/>
          <a:lstStyle/>
          <a:p>
            <a:r>
              <a:rPr lang="en-IN"/>
              <a:t>Kinetics and Kinematics of ADL </a:t>
            </a:r>
          </a:p>
        </p:txBody>
      </p:sp>
      <p:sp>
        <p:nvSpPr>
          <p:cNvPr id="6" name="Slide Number Placeholder 5"/>
          <p:cNvSpPr>
            <a:spLocks noGrp="1"/>
          </p:cNvSpPr>
          <p:nvPr>
            <p:ph type="sldNum" sz="quarter" idx="12"/>
          </p:nvPr>
        </p:nvSpPr>
        <p:spPr/>
        <p:txBody>
          <a:bodyPr/>
          <a:lstStyle/>
          <a:p>
            <a:fld id="{0A6D5E60-A6E0-4CA2-AE91-EF060CA94B7C}" type="slidenum">
              <a:rPr lang="en-IN" smtClean="0"/>
              <a:pPr/>
              <a:t>19</a:t>
            </a:fld>
            <a:endParaRPr lang="en-IN"/>
          </a:p>
        </p:txBody>
      </p:sp>
      <p:pic>
        <p:nvPicPr>
          <p:cNvPr id="9" name="Picture 8"/>
          <p:cNvPicPr>
            <a:picLocks noChangeAspect="1"/>
          </p:cNvPicPr>
          <p:nvPr/>
        </p:nvPicPr>
        <p:blipFill>
          <a:blip r:embed="rId2"/>
          <a:stretch>
            <a:fillRect/>
          </a:stretch>
        </p:blipFill>
        <p:spPr>
          <a:xfrm>
            <a:off x="5052732" y="-6915"/>
            <a:ext cx="1561058" cy="2110281"/>
          </a:xfrm>
          <a:prstGeom prst="rect">
            <a:avLst/>
          </a:prstGeom>
        </p:spPr>
      </p:pic>
      <p:pic>
        <p:nvPicPr>
          <p:cNvPr id="10" name="Picture 9"/>
          <p:cNvPicPr>
            <a:picLocks noChangeAspect="1"/>
          </p:cNvPicPr>
          <p:nvPr/>
        </p:nvPicPr>
        <p:blipFill>
          <a:blip r:embed="rId3"/>
          <a:stretch>
            <a:fillRect/>
          </a:stretch>
        </p:blipFill>
        <p:spPr>
          <a:xfrm>
            <a:off x="6603630" y="0"/>
            <a:ext cx="1631321" cy="2110281"/>
          </a:xfrm>
          <a:prstGeom prst="rect">
            <a:avLst/>
          </a:prstGeom>
        </p:spPr>
      </p:pic>
      <p:pic>
        <p:nvPicPr>
          <p:cNvPr id="11" name="Picture 10"/>
          <p:cNvPicPr>
            <a:picLocks noChangeAspect="1"/>
          </p:cNvPicPr>
          <p:nvPr/>
        </p:nvPicPr>
        <p:blipFill>
          <a:blip r:embed="rId4"/>
          <a:stretch>
            <a:fillRect/>
          </a:stretch>
        </p:blipFill>
        <p:spPr>
          <a:xfrm>
            <a:off x="8224791" y="0"/>
            <a:ext cx="1812757" cy="2110281"/>
          </a:xfrm>
          <a:prstGeom prst="rect">
            <a:avLst/>
          </a:prstGeom>
        </p:spPr>
      </p:pic>
      <p:pic>
        <p:nvPicPr>
          <p:cNvPr id="12" name="Picture 11"/>
          <p:cNvPicPr>
            <a:picLocks noChangeAspect="1"/>
          </p:cNvPicPr>
          <p:nvPr/>
        </p:nvPicPr>
        <p:blipFill>
          <a:blip r:embed="rId5"/>
          <a:stretch>
            <a:fillRect/>
          </a:stretch>
        </p:blipFill>
        <p:spPr>
          <a:xfrm>
            <a:off x="10012576" y="0"/>
            <a:ext cx="1910345" cy="2110281"/>
          </a:xfrm>
          <a:prstGeom prst="rect">
            <a:avLst/>
          </a:prstGeom>
        </p:spPr>
      </p:pic>
    </p:spTree>
    <p:extLst>
      <p:ext uri="{BB962C8B-B14F-4D97-AF65-F5344CB8AC3E}">
        <p14:creationId xmlns:p14="http://schemas.microsoft.com/office/powerpoint/2010/main" xmlns="" val="2680076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Content </a:t>
            </a:r>
          </a:p>
        </p:txBody>
      </p:sp>
      <p:sp>
        <p:nvSpPr>
          <p:cNvPr id="3" name="Content Placeholder 2"/>
          <p:cNvSpPr>
            <a:spLocks noGrp="1"/>
          </p:cNvSpPr>
          <p:nvPr>
            <p:ph idx="1"/>
          </p:nvPr>
        </p:nvSpPr>
        <p:spPr/>
        <p:txBody>
          <a:bodyPr/>
          <a:lstStyle/>
          <a:p>
            <a:r>
              <a:rPr lang="en-IN" dirty="0"/>
              <a:t>What is Kinetic and Kinematics </a:t>
            </a:r>
          </a:p>
          <a:p>
            <a:r>
              <a:rPr lang="en-IN" dirty="0"/>
              <a:t>Supine to sitting </a:t>
            </a:r>
          </a:p>
          <a:p>
            <a:r>
              <a:rPr lang="en-IN" dirty="0"/>
              <a:t>Sitting to Standing </a:t>
            </a:r>
          </a:p>
          <a:p>
            <a:r>
              <a:rPr lang="en-IN" dirty="0"/>
              <a:t>Squatting </a:t>
            </a:r>
          </a:p>
          <a:p>
            <a:r>
              <a:rPr lang="en-IN" dirty="0"/>
              <a:t>Climbing up and Down </a:t>
            </a:r>
          </a:p>
          <a:p>
            <a:r>
              <a:rPr lang="en-IN" dirty="0"/>
              <a:t>Lifting, Pulling, Pushing , Overhead Activities</a:t>
            </a:r>
          </a:p>
          <a:p>
            <a:r>
              <a:rPr lang="en-IN" dirty="0"/>
              <a:t>Running, Jogging </a:t>
            </a:r>
          </a:p>
        </p:txBody>
      </p:sp>
      <p:sp>
        <p:nvSpPr>
          <p:cNvPr id="4" name="Date Placeholder 3"/>
          <p:cNvSpPr>
            <a:spLocks noGrp="1"/>
          </p:cNvSpPr>
          <p:nvPr>
            <p:ph type="dt" sz="half" idx="10"/>
          </p:nvPr>
        </p:nvSpPr>
        <p:spPr/>
        <p:txBody>
          <a:bodyPr/>
          <a:lstStyle/>
          <a:p>
            <a:fld id="{8B2975EF-177E-425C-9003-CEBA1B4CB178}" type="datetime1">
              <a:rPr lang="en-IN" smtClean="0"/>
              <a:pPr/>
              <a:t>19-06-2024</a:t>
            </a:fld>
            <a:endParaRPr lang="en-IN"/>
          </a:p>
        </p:txBody>
      </p:sp>
      <p:sp>
        <p:nvSpPr>
          <p:cNvPr id="5" name="Footer Placeholder 4"/>
          <p:cNvSpPr>
            <a:spLocks noGrp="1"/>
          </p:cNvSpPr>
          <p:nvPr>
            <p:ph type="ftr" sz="quarter" idx="11"/>
          </p:nvPr>
        </p:nvSpPr>
        <p:spPr/>
        <p:txBody>
          <a:bodyPr/>
          <a:lstStyle/>
          <a:p>
            <a:r>
              <a:rPr lang="en-IN"/>
              <a:t>Kinetics and Kinematics of ADL </a:t>
            </a:r>
          </a:p>
        </p:txBody>
      </p:sp>
      <p:sp>
        <p:nvSpPr>
          <p:cNvPr id="6" name="Slide Number Placeholder 5"/>
          <p:cNvSpPr>
            <a:spLocks noGrp="1"/>
          </p:cNvSpPr>
          <p:nvPr>
            <p:ph type="sldNum" sz="quarter" idx="12"/>
          </p:nvPr>
        </p:nvSpPr>
        <p:spPr/>
        <p:txBody>
          <a:bodyPr/>
          <a:lstStyle/>
          <a:p>
            <a:fld id="{0A6D5E60-A6E0-4CA2-AE91-EF060CA94B7C}" type="slidenum">
              <a:rPr lang="en-IN" smtClean="0"/>
              <a:pPr/>
              <a:t>2</a:t>
            </a:fld>
            <a:endParaRPr lang="en-IN"/>
          </a:p>
        </p:txBody>
      </p:sp>
      <p:pic>
        <p:nvPicPr>
          <p:cNvPr id="1026" name="Picture 2" descr="Sit to stand - Smart Life in Fife">
            <a:extLst>
              <a:ext uri="{FF2B5EF4-FFF2-40B4-BE49-F238E27FC236}">
                <a16:creationId xmlns:a16="http://schemas.microsoft.com/office/drawing/2014/main" xmlns="" id="{282D9E2A-0A24-AE85-AE7E-9DB5A826D9F1}"/>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587503" y="1737360"/>
            <a:ext cx="3238500" cy="38576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8302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181" y="365123"/>
            <a:ext cx="10515600" cy="1325563"/>
          </a:xfrm>
        </p:spPr>
        <p:txBody>
          <a:bodyPr/>
          <a:lstStyle/>
          <a:p>
            <a:r>
              <a:rPr lang="en-IN" b="1" dirty="0">
                <a:effectLst>
                  <a:outerShdw blurRad="38100" dist="38100" dir="2700000" algn="tl">
                    <a:srgbClr val="000000">
                      <a:alpha val="43137"/>
                    </a:srgbClr>
                  </a:outerShdw>
                </a:effectLst>
              </a:rPr>
              <a:t>FLOOR -TO- STAND </a:t>
            </a:r>
          </a:p>
        </p:txBody>
      </p:sp>
      <p:sp>
        <p:nvSpPr>
          <p:cNvPr id="3" name="Content Placeholder 2"/>
          <p:cNvSpPr>
            <a:spLocks noGrp="1"/>
          </p:cNvSpPr>
          <p:nvPr>
            <p:ph idx="1"/>
          </p:nvPr>
        </p:nvSpPr>
        <p:spPr>
          <a:xfrm>
            <a:off x="389021" y="1873751"/>
            <a:ext cx="10515600" cy="4351338"/>
          </a:xfrm>
        </p:spPr>
        <p:txBody>
          <a:bodyPr>
            <a:normAutofit/>
          </a:bodyPr>
          <a:lstStyle/>
          <a:p>
            <a:pPr marL="0" indent="0" algn="just">
              <a:buNone/>
            </a:pPr>
            <a:r>
              <a:rPr lang="en-IN" b="1" dirty="0"/>
              <a:t>Kinetics- Muscle activity </a:t>
            </a:r>
          </a:p>
          <a:p>
            <a:pPr marL="0" indent="0" algn="just">
              <a:buNone/>
            </a:pPr>
            <a:r>
              <a:rPr lang="en-IN" b="1" dirty="0"/>
              <a:t>From Upright kneeling to half kneeling </a:t>
            </a:r>
          </a:p>
          <a:p>
            <a:pPr algn="just"/>
            <a:r>
              <a:rPr lang="en-IN" dirty="0"/>
              <a:t>Right gluteus </a:t>
            </a:r>
            <a:r>
              <a:rPr lang="en-IN" dirty="0" err="1"/>
              <a:t>maximus</a:t>
            </a:r>
            <a:r>
              <a:rPr lang="en-IN" dirty="0"/>
              <a:t> maintains right hip extension </a:t>
            </a:r>
          </a:p>
          <a:p>
            <a:pPr algn="just"/>
            <a:r>
              <a:rPr lang="en-IN" dirty="0"/>
              <a:t>The pelvic stabilisers on right and left side gluteus </a:t>
            </a:r>
            <a:r>
              <a:rPr lang="en-IN" dirty="0" err="1"/>
              <a:t>medius</a:t>
            </a:r>
            <a:r>
              <a:rPr lang="en-IN" dirty="0"/>
              <a:t> and </a:t>
            </a:r>
            <a:r>
              <a:rPr lang="en-IN" dirty="0" err="1"/>
              <a:t>minimus</a:t>
            </a:r>
            <a:r>
              <a:rPr lang="en-IN" dirty="0"/>
              <a:t> , abdominals  and erector </a:t>
            </a:r>
            <a:r>
              <a:rPr lang="en-IN" dirty="0" err="1"/>
              <a:t>spinae</a:t>
            </a:r>
            <a:r>
              <a:rPr lang="en-IN" dirty="0"/>
              <a:t> all fore to support the body’s weight shift to the right knee as the left thigh abducts and trunk laterally flexes to move centre of mass over the right limb.</a:t>
            </a:r>
          </a:p>
          <a:p>
            <a:pPr algn="just"/>
            <a:r>
              <a:rPr lang="en-IN" dirty="0"/>
              <a:t>Left knee </a:t>
            </a:r>
            <a:r>
              <a:rPr lang="en-IN" dirty="0" err="1"/>
              <a:t>unweighted</a:t>
            </a:r>
            <a:r>
              <a:rPr lang="en-IN" dirty="0"/>
              <a:t>, the left hip abducts through the action of gluteus </a:t>
            </a:r>
            <a:r>
              <a:rPr lang="en-IN" dirty="0" err="1"/>
              <a:t>medius</a:t>
            </a:r>
            <a:r>
              <a:rPr lang="en-IN" dirty="0"/>
              <a:t> and </a:t>
            </a:r>
            <a:r>
              <a:rPr lang="en-IN" dirty="0" err="1"/>
              <a:t>minimus</a:t>
            </a:r>
            <a:r>
              <a:rPr lang="en-IN" dirty="0"/>
              <a:t> and TFL. And Sartorius.</a:t>
            </a:r>
          </a:p>
        </p:txBody>
      </p:sp>
      <p:sp>
        <p:nvSpPr>
          <p:cNvPr id="4" name="Date Placeholder 3"/>
          <p:cNvSpPr>
            <a:spLocks noGrp="1"/>
          </p:cNvSpPr>
          <p:nvPr>
            <p:ph type="dt" sz="half" idx="10"/>
          </p:nvPr>
        </p:nvSpPr>
        <p:spPr/>
        <p:txBody>
          <a:bodyPr/>
          <a:lstStyle/>
          <a:p>
            <a:fld id="{AD48A3EF-074B-4E40-898F-CBFABE5E63A2}" type="datetime1">
              <a:rPr lang="en-IN" smtClean="0"/>
              <a:pPr/>
              <a:t>19-06-2024</a:t>
            </a:fld>
            <a:endParaRPr lang="en-IN"/>
          </a:p>
        </p:txBody>
      </p:sp>
      <p:sp>
        <p:nvSpPr>
          <p:cNvPr id="5" name="Footer Placeholder 4"/>
          <p:cNvSpPr>
            <a:spLocks noGrp="1"/>
          </p:cNvSpPr>
          <p:nvPr>
            <p:ph type="ftr" sz="quarter" idx="11"/>
          </p:nvPr>
        </p:nvSpPr>
        <p:spPr/>
        <p:txBody>
          <a:bodyPr/>
          <a:lstStyle/>
          <a:p>
            <a:r>
              <a:rPr lang="en-IN"/>
              <a:t>Kinetics and Kinematics of ADL </a:t>
            </a:r>
          </a:p>
        </p:txBody>
      </p:sp>
      <p:sp>
        <p:nvSpPr>
          <p:cNvPr id="6" name="Slide Number Placeholder 5"/>
          <p:cNvSpPr>
            <a:spLocks noGrp="1"/>
          </p:cNvSpPr>
          <p:nvPr>
            <p:ph type="sldNum" sz="quarter" idx="12"/>
          </p:nvPr>
        </p:nvSpPr>
        <p:spPr/>
        <p:txBody>
          <a:bodyPr/>
          <a:lstStyle/>
          <a:p>
            <a:fld id="{0A6D5E60-A6E0-4CA2-AE91-EF060CA94B7C}" type="slidenum">
              <a:rPr lang="en-IN" smtClean="0"/>
              <a:pPr/>
              <a:t>20</a:t>
            </a:fld>
            <a:endParaRPr lang="en-IN"/>
          </a:p>
        </p:txBody>
      </p:sp>
      <p:pic>
        <p:nvPicPr>
          <p:cNvPr id="9" name="Picture 8"/>
          <p:cNvPicPr>
            <a:picLocks noChangeAspect="1"/>
          </p:cNvPicPr>
          <p:nvPr/>
        </p:nvPicPr>
        <p:blipFill>
          <a:blip r:embed="rId2"/>
          <a:stretch>
            <a:fillRect/>
          </a:stretch>
        </p:blipFill>
        <p:spPr>
          <a:xfrm>
            <a:off x="5205132" y="-17075"/>
            <a:ext cx="1561058" cy="2110281"/>
          </a:xfrm>
          <a:prstGeom prst="rect">
            <a:avLst/>
          </a:prstGeom>
        </p:spPr>
      </p:pic>
      <p:pic>
        <p:nvPicPr>
          <p:cNvPr id="10" name="Picture 9"/>
          <p:cNvPicPr>
            <a:picLocks noChangeAspect="1"/>
          </p:cNvPicPr>
          <p:nvPr/>
        </p:nvPicPr>
        <p:blipFill>
          <a:blip r:embed="rId3"/>
          <a:stretch>
            <a:fillRect/>
          </a:stretch>
        </p:blipFill>
        <p:spPr>
          <a:xfrm>
            <a:off x="6756400" y="0"/>
            <a:ext cx="1691911" cy="2110281"/>
          </a:xfrm>
          <a:prstGeom prst="rect">
            <a:avLst/>
          </a:prstGeom>
        </p:spPr>
      </p:pic>
      <p:pic>
        <p:nvPicPr>
          <p:cNvPr id="11" name="Picture 10"/>
          <p:cNvPicPr>
            <a:picLocks noChangeAspect="1"/>
          </p:cNvPicPr>
          <p:nvPr/>
        </p:nvPicPr>
        <p:blipFill>
          <a:blip r:embed="rId4"/>
          <a:stretch>
            <a:fillRect/>
          </a:stretch>
        </p:blipFill>
        <p:spPr>
          <a:xfrm>
            <a:off x="8427991" y="-10160"/>
            <a:ext cx="1812757" cy="2110281"/>
          </a:xfrm>
          <a:prstGeom prst="rect">
            <a:avLst/>
          </a:prstGeom>
        </p:spPr>
      </p:pic>
      <p:pic>
        <p:nvPicPr>
          <p:cNvPr id="12" name="Picture 11"/>
          <p:cNvPicPr>
            <a:picLocks noChangeAspect="1"/>
          </p:cNvPicPr>
          <p:nvPr/>
        </p:nvPicPr>
        <p:blipFill>
          <a:blip r:embed="rId5"/>
          <a:stretch>
            <a:fillRect/>
          </a:stretch>
        </p:blipFill>
        <p:spPr>
          <a:xfrm>
            <a:off x="10211441" y="3245"/>
            <a:ext cx="1935000" cy="2137516"/>
          </a:xfrm>
          <a:prstGeom prst="rect">
            <a:avLst/>
          </a:prstGeom>
        </p:spPr>
      </p:pic>
    </p:spTree>
    <p:extLst>
      <p:ext uri="{BB962C8B-B14F-4D97-AF65-F5344CB8AC3E}">
        <p14:creationId xmlns:p14="http://schemas.microsoft.com/office/powerpoint/2010/main" xmlns="" val="14910877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effectLst>
                  <a:outerShdw blurRad="38100" dist="38100" dir="2700000" algn="tl">
                    <a:srgbClr val="000000">
                      <a:alpha val="43137"/>
                    </a:srgbClr>
                  </a:outerShdw>
                </a:effectLst>
              </a:rPr>
              <a:t>FLOOR -TO- STAND </a:t>
            </a:r>
          </a:p>
        </p:txBody>
      </p:sp>
      <p:sp>
        <p:nvSpPr>
          <p:cNvPr id="3" name="Content Placeholder 2"/>
          <p:cNvSpPr>
            <a:spLocks noGrp="1"/>
          </p:cNvSpPr>
          <p:nvPr>
            <p:ph idx="1"/>
          </p:nvPr>
        </p:nvSpPr>
        <p:spPr>
          <a:xfrm>
            <a:off x="389021" y="1873751"/>
            <a:ext cx="10515600" cy="4351338"/>
          </a:xfrm>
        </p:spPr>
        <p:txBody>
          <a:bodyPr>
            <a:normAutofit/>
          </a:bodyPr>
          <a:lstStyle/>
          <a:p>
            <a:pPr marL="0" indent="0" algn="just">
              <a:buNone/>
            </a:pPr>
            <a:r>
              <a:rPr lang="en-IN" b="1" dirty="0"/>
              <a:t>Kinetics- Muscle activity </a:t>
            </a:r>
          </a:p>
          <a:p>
            <a:pPr marL="0" indent="0" algn="just">
              <a:buNone/>
            </a:pPr>
            <a:r>
              <a:rPr lang="en-IN" b="1" dirty="0"/>
              <a:t>From half kneeling to standing </a:t>
            </a:r>
          </a:p>
          <a:p>
            <a:pPr algn="just"/>
            <a:r>
              <a:rPr lang="en-IN" dirty="0"/>
              <a:t>Erector </a:t>
            </a:r>
            <a:r>
              <a:rPr lang="en-IN" dirty="0" err="1"/>
              <a:t>spiane</a:t>
            </a:r>
            <a:r>
              <a:rPr lang="en-IN" dirty="0"/>
              <a:t> eccentrically control  a straight spine during forward motion of the trunk as the </a:t>
            </a:r>
            <a:r>
              <a:rPr lang="en-IN" dirty="0" err="1"/>
              <a:t>center</a:t>
            </a:r>
            <a:r>
              <a:rPr lang="en-IN" dirty="0"/>
              <a:t> of mass is shifted forward over the left hip and knee.</a:t>
            </a:r>
          </a:p>
          <a:p>
            <a:pPr algn="just"/>
            <a:r>
              <a:rPr lang="en-IN" dirty="0"/>
              <a:t>The Gluteus </a:t>
            </a:r>
            <a:r>
              <a:rPr lang="en-IN" dirty="0" err="1"/>
              <a:t>maximus</a:t>
            </a:r>
            <a:r>
              <a:rPr lang="en-IN" dirty="0"/>
              <a:t> and hamstrings are engaged eccentrically on the left to control the amount and speed of this forward shift over a hip flexing to about 70 degree as the right knee becomes </a:t>
            </a:r>
            <a:r>
              <a:rPr lang="en-IN" dirty="0" err="1"/>
              <a:t>unweighted</a:t>
            </a:r>
            <a:endParaRPr lang="en-IN" dirty="0"/>
          </a:p>
          <a:p>
            <a:pPr algn="just"/>
            <a:r>
              <a:rPr lang="en-IN" dirty="0"/>
              <a:t>The left ankle </a:t>
            </a:r>
            <a:r>
              <a:rPr lang="en-IN" dirty="0" err="1"/>
              <a:t>maintin</a:t>
            </a:r>
            <a:r>
              <a:rPr lang="en-IN" dirty="0"/>
              <a:t> its </a:t>
            </a:r>
            <a:r>
              <a:rPr lang="en-IN" dirty="0" err="1"/>
              <a:t>positon</a:t>
            </a:r>
            <a:r>
              <a:rPr lang="en-IN" dirty="0"/>
              <a:t> by eccentric contraction gastrocnemius as the tibia advances over the foot and COM moves anterior to the ankle. </a:t>
            </a:r>
          </a:p>
        </p:txBody>
      </p:sp>
      <p:sp>
        <p:nvSpPr>
          <p:cNvPr id="5" name="Date Placeholder 4"/>
          <p:cNvSpPr>
            <a:spLocks noGrp="1"/>
          </p:cNvSpPr>
          <p:nvPr>
            <p:ph type="dt" sz="half" idx="10"/>
          </p:nvPr>
        </p:nvSpPr>
        <p:spPr/>
        <p:txBody>
          <a:bodyPr/>
          <a:lstStyle/>
          <a:p>
            <a:fld id="{49FD7A38-0F91-46AE-BC62-1FC2EEFE2AAD}" type="datetime1">
              <a:rPr lang="en-IN" smtClean="0"/>
              <a:pPr/>
              <a:t>19-06-2024</a:t>
            </a:fld>
            <a:endParaRPr lang="en-IN"/>
          </a:p>
        </p:txBody>
      </p:sp>
      <p:sp>
        <p:nvSpPr>
          <p:cNvPr id="6" name="Footer Placeholder 5"/>
          <p:cNvSpPr>
            <a:spLocks noGrp="1"/>
          </p:cNvSpPr>
          <p:nvPr>
            <p:ph type="ftr" sz="quarter" idx="11"/>
          </p:nvPr>
        </p:nvSpPr>
        <p:spPr/>
        <p:txBody>
          <a:bodyPr/>
          <a:lstStyle/>
          <a:p>
            <a:r>
              <a:rPr lang="en-IN"/>
              <a:t>Kinetics and Kinematics of ADL </a:t>
            </a:r>
          </a:p>
        </p:txBody>
      </p:sp>
      <p:sp>
        <p:nvSpPr>
          <p:cNvPr id="7" name="Slide Number Placeholder 6"/>
          <p:cNvSpPr>
            <a:spLocks noGrp="1"/>
          </p:cNvSpPr>
          <p:nvPr>
            <p:ph type="sldNum" sz="quarter" idx="12"/>
          </p:nvPr>
        </p:nvSpPr>
        <p:spPr/>
        <p:txBody>
          <a:bodyPr/>
          <a:lstStyle/>
          <a:p>
            <a:fld id="{0A6D5E60-A6E0-4CA2-AE91-EF060CA94B7C}" type="slidenum">
              <a:rPr lang="en-IN" smtClean="0"/>
              <a:pPr/>
              <a:t>21</a:t>
            </a:fld>
            <a:endParaRPr lang="en-IN"/>
          </a:p>
        </p:txBody>
      </p:sp>
      <p:pic>
        <p:nvPicPr>
          <p:cNvPr id="12" name="Picture 11"/>
          <p:cNvPicPr>
            <a:picLocks noChangeAspect="1"/>
          </p:cNvPicPr>
          <p:nvPr/>
        </p:nvPicPr>
        <p:blipFill>
          <a:blip r:embed="rId2"/>
          <a:stretch>
            <a:fillRect/>
          </a:stretch>
        </p:blipFill>
        <p:spPr>
          <a:xfrm>
            <a:off x="6096000" y="-1"/>
            <a:ext cx="1935000" cy="2358458"/>
          </a:xfrm>
          <a:prstGeom prst="rect">
            <a:avLst/>
          </a:prstGeom>
        </p:spPr>
      </p:pic>
      <p:pic>
        <p:nvPicPr>
          <p:cNvPr id="8" name="Picture 7"/>
          <p:cNvPicPr>
            <a:picLocks noChangeAspect="1"/>
          </p:cNvPicPr>
          <p:nvPr/>
        </p:nvPicPr>
        <p:blipFill>
          <a:blip r:embed="rId3"/>
          <a:stretch>
            <a:fillRect/>
          </a:stretch>
        </p:blipFill>
        <p:spPr>
          <a:xfrm>
            <a:off x="8031000" y="48394"/>
            <a:ext cx="1935000" cy="2310063"/>
          </a:xfrm>
          <a:prstGeom prst="rect">
            <a:avLst/>
          </a:prstGeom>
        </p:spPr>
      </p:pic>
      <p:pic>
        <p:nvPicPr>
          <p:cNvPr id="4" name="Picture 3"/>
          <p:cNvPicPr>
            <a:picLocks noChangeAspect="1"/>
          </p:cNvPicPr>
          <p:nvPr/>
        </p:nvPicPr>
        <p:blipFill>
          <a:blip r:embed="rId4"/>
          <a:stretch>
            <a:fillRect/>
          </a:stretch>
        </p:blipFill>
        <p:spPr>
          <a:xfrm>
            <a:off x="9966000" y="0"/>
            <a:ext cx="1935000" cy="2406852"/>
          </a:xfrm>
          <a:prstGeom prst="rect">
            <a:avLst/>
          </a:prstGeom>
        </p:spPr>
      </p:pic>
    </p:spTree>
    <p:extLst>
      <p:ext uri="{BB962C8B-B14F-4D97-AF65-F5344CB8AC3E}">
        <p14:creationId xmlns:p14="http://schemas.microsoft.com/office/powerpoint/2010/main" xmlns="" val="36004785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effectLst>
                  <a:outerShdw blurRad="38100" dist="38100" dir="2700000" algn="tl">
                    <a:srgbClr val="000000">
                      <a:alpha val="43137"/>
                    </a:srgbClr>
                  </a:outerShdw>
                </a:effectLst>
              </a:rPr>
              <a:t>FLOOR -TO- STAND </a:t>
            </a:r>
          </a:p>
        </p:txBody>
      </p:sp>
      <p:sp>
        <p:nvSpPr>
          <p:cNvPr id="3" name="Content Placeholder 2"/>
          <p:cNvSpPr>
            <a:spLocks noGrp="1"/>
          </p:cNvSpPr>
          <p:nvPr>
            <p:ph idx="1"/>
          </p:nvPr>
        </p:nvSpPr>
        <p:spPr>
          <a:xfrm>
            <a:off x="389021" y="1873751"/>
            <a:ext cx="10515600" cy="4351338"/>
          </a:xfrm>
        </p:spPr>
        <p:txBody>
          <a:bodyPr>
            <a:normAutofit/>
          </a:bodyPr>
          <a:lstStyle/>
          <a:p>
            <a:pPr marL="0" indent="0" algn="just">
              <a:buNone/>
            </a:pPr>
            <a:r>
              <a:rPr lang="en-IN" b="1" dirty="0"/>
              <a:t>Kinetics- Muscle activity </a:t>
            </a:r>
          </a:p>
          <a:p>
            <a:pPr marL="0" indent="0" algn="just">
              <a:buNone/>
            </a:pPr>
            <a:r>
              <a:rPr lang="en-IN" b="1" dirty="0"/>
              <a:t>From half kneeling to standing </a:t>
            </a:r>
          </a:p>
          <a:p>
            <a:pPr algn="just"/>
            <a:r>
              <a:rPr lang="en-IN" dirty="0"/>
              <a:t>Left leg is stabilized in this forward position, the right hip extends through the action of the gluteus </a:t>
            </a:r>
            <a:r>
              <a:rPr lang="en-IN" dirty="0" err="1"/>
              <a:t>maximus</a:t>
            </a:r>
            <a:r>
              <a:rPr lang="en-IN" dirty="0"/>
              <a:t> and hamstrings, </a:t>
            </a:r>
          </a:p>
          <a:p>
            <a:pPr algn="just"/>
            <a:r>
              <a:rPr lang="en-IN" dirty="0"/>
              <a:t>The knee is extended by the </a:t>
            </a:r>
            <a:r>
              <a:rPr lang="en-IN" dirty="0" err="1"/>
              <a:t>qudricpes</a:t>
            </a:r>
            <a:r>
              <a:rPr lang="en-IN" dirty="0"/>
              <a:t> , and the right foot pushes off the floor from </a:t>
            </a:r>
            <a:r>
              <a:rPr lang="en-IN" dirty="0" err="1"/>
              <a:t>planterflexed</a:t>
            </a:r>
            <a:r>
              <a:rPr lang="en-IN" dirty="0"/>
              <a:t> ankle propelled by the force of gastrocnemius.</a:t>
            </a:r>
          </a:p>
          <a:p>
            <a:pPr algn="just"/>
            <a:r>
              <a:rPr lang="en-IN" dirty="0"/>
              <a:t>As the foot pushes off the floor the left knee simultaneously extends via concentric contraction of quadriceps and left hip extends through G max. and foot is stabilized by gastrocnemius and Posterior calf muscles. </a:t>
            </a:r>
          </a:p>
        </p:txBody>
      </p:sp>
      <p:sp>
        <p:nvSpPr>
          <p:cNvPr id="5" name="Date Placeholder 4"/>
          <p:cNvSpPr>
            <a:spLocks noGrp="1"/>
          </p:cNvSpPr>
          <p:nvPr>
            <p:ph type="dt" sz="half" idx="10"/>
          </p:nvPr>
        </p:nvSpPr>
        <p:spPr/>
        <p:txBody>
          <a:bodyPr/>
          <a:lstStyle/>
          <a:p>
            <a:fld id="{B5F62C0D-A900-442E-8E96-D9E0E98F9FD3}" type="datetime1">
              <a:rPr lang="en-IN" smtClean="0"/>
              <a:pPr/>
              <a:t>19-06-2024</a:t>
            </a:fld>
            <a:endParaRPr lang="en-IN"/>
          </a:p>
        </p:txBody>
      </p:sp>
      <p:sp>
        <p:nvSpPr>
          <p:cNvPr id="6" name="Footer Placeholder 5"/>
          <p:cNvSpPr>
            <a:spLocks noGrp="1"/>
          </p:cNvSpPr>
          <p:nvPr>
            <p:ph type="ftr" sz="quarter" idx="11"/>
          </p:nvPr>
        </p:nvSpPr>
        <p:spPr/>
        <p:txBody>
          <a:bodyPr/>
          <a:lstStyle/>
          <a:p>
            <a:r>
              <a:rPr lang="en-IN"/>
              <a:t>Kinetics and Kinematics of ADL </a:t>
            </a:r>
          </a:p>
        </p:txBody>
      </p:sp>
      <p:sp>
        <p:nvSpPr>
          <p:cNvPr id="7" name="Slide Number Placeholder 6"/>
          <p:cNvSpPr>
            <a:spLocks noGrp="1"/>
          </p:cNvSpPr>
          <p:nvPr>
            <p:ph type="sldNum" sz="quarter" idx="12"/>
          </p:nvPr>
        </p:nvSpPr>
        <p:spPr/>
        <p:txBody>
          <a:bodyPr/>
          <a:lstStyle/>
          <a:p>
            <a:fld id="{0A6D5E60-A6E0-4CA2-AE91-EF060CA94B7C}" type="slidenum">
              <a:rPr lang="en-IN" smtClean="0"/>
              <a:pPr/>
              <a:t>22</a:t>
            </a:fld>
            <a:endParaRPr lang="en-IN"/>
          </a:p>
        </p:txBody>
      </p:sp>
      <p:pic>
        <p:nvPicPr>
          <p:cNvPr id="12" name="Picture 11"/>
          <p:cNvPicPr>
            <a:picLocks noChangeAspect="1"/>
          </p:cNvPicPr>
          <p:nvPr/>
        </p:nvPicPr>
        <p:blipFill>
          <a:blip r:embed="rId2"/>
          <a:stretch>
            <a:fillRect/>
          </a:stretch>
        </p:blipFill>
        <p:spPr>
          <a:xfrm>
            <a:off x="6096000" y="-1"/>
            <a:ext cx="1935000" cy="2409826"/>
          </a:xfrm>
          <a:prstGeom prst="rect">
            <a:avLst/>
          </a:prstGeom>
        </p:spPr>
      </p:pic>
      <p:pic>
        <p:nvPicPr>
          <p:cNvPr id="8" name="Picture 7"/>
          <p:cNvPicPr>
            <a:picLocks noChangeAspect="1"/>
          </p:cNvPicPr>
          <p:nvPr/>
        </p:nvPicPr>
        <p:blipFill>
          <a:blip r:embed="rId3"/>
          <a:stretch>
            <a:fillRect/>
          </a:stretch>
        </p:blipFill>
        <p:spPr>
          <a:xfrm>
            <a:off x="8031000" y="769"/>
            <a:ext cx="1935000" cy="2396558"/>
          </a:xfrm>
          <a:prstGeom prst="rect">
            <a:avLst/>
          </a:prstGeom>
        </p:spPr>
      </p:pic>
      <p:pic>
        <p:nvPicPr>
          <p:cNvPr id="4" name="Picture 3"/>
          <p:cNvPicPr>
            <a:picLocks noChangeAspect="1"/>
          </p:cNvPicPr>
          <p:nvPr/>
        </p:nvPicPr>
        <p:blipFill>
          <a:blip r:embed="rId4"/>
          <a:stretch>
            <a:fillRect/>
          </a:stretch>
        </p:blipFill>
        <p:spPr>
          <a:xfrm>
            <a:off x="9966000" y="0"/>
            <a:ext cx="1935000" cy="2406852"/>
          </a:xfrm>
          <a:prstGeom prst="rect">
            <a:avLst/>
          </a:prstGeom>
        </p:spPr>
      </p:pic>
    </p:spTree>
    <p:extLst>
      <p:ext uri="{BB962C8B-B14F-4D97-AF65-F5344CB8AC3E}">
        <p14:creationId xmlns:p14="http://schemas.microsoft.com/office/powerpoint/2010/main" xmlns="" val="32829557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CEDE33-11EA-1493-CFCC-F2EA27F5649A}"/>
              </a:ext>
            </a:extLst>
          </p:cNvPr>
          <p:cNvSpPr>
            <a:spLocks noGrp="1"/>
          </p:cNvSpPr>
          <p:nvPr>
            <p:ph type="title"/>
          </p:nvPr>
        </p:nvSpPr>
        <p:spPr/>
        <p:txBody>
          <a:bodyPr/>
          <a:lstStyle/>
          <a:p>
            <a:endParaRPr lang="en-IN"/>
          </a:p>
        </p:txBody>
      </p:sp>
      <p:sp>
        <p:nvSpPr>
          <p:cNvPr id="4" name="Date Placeholder 3">
            <a:extLst>
              <a:ext uri="{FF2B5EF4-FFF2-40B4-BE49-F238E27FC236}">
                <a16:creationId xmlns:a16="http://schemas.microsoft.com/office/drawing/2014/main" xmlns="" id="{D23F0023-6128-963F-D4FB-5A698CCBE36D}"/>
              </a:ext>
            </a:extLst>
          </p:cNvPr>
          <p:cNvSpPr>
            <a:spLocks noGrp="1"/>
          </p:cNvSpPr>
          <p:nvPr>
            <p:ph type="dt" sz="half" idx="10"/>
          </p:nvPr>
        </p:nvSpPr>
        <p:spPr/>
        <p:txBody>
          <a:bodyPr/>
          <a:lstStyle/>
          <a:p>
            <a:fld id="{B544E2DD-EBCF-4C35-A3E7-7E59F6622D7D}" type="datetime1">
              <a:rPr lang="en-IN" smtClean="0"/>
              <a:pPr/>
              <a:t>19-06-2024</a:t>
            </a:fld>
            <a:endParaRPr lang="en-IN"/>
          </a:p>
        </p:txBody>
      </p:sp>
      <p:sp>
        <p:nvSpPr>
          <p:cNvPr id="5" name="Footer Placeholder 4">
            <a:extLst>
              <a:ext uri="{FF2B5EF4-FFF2-40B4-BE49-F238E27FC236}">
                <a16:creationId xmlns:a16="http://schemas.microsoft.com/office/drawing/2014/main" xmlns="" id="{1A10C81D-1AA4-5DD4-0D46-C7B302B6ACCC}"/>
              </a:ext>
            </a:extLst>
          </p:cNvPr>
          <p:cNvSpPr>
            <a:spLocks noGrp="1"/>
          </p:cNvSpPr>
          <p:nvPr>
            <p:ph type="ftr" sz="quarter" idx="11"/>
          </p:nvPr>
        </p:nvSpPr>
        <p:spPr/>
        <p:txBody>
          <a:bodyPr/>
          <a:lstStyle/>
          <a:p>
            <a:r>
              <a:rPr lang="en-IN"/>
              <a:t>Kinetics and Kinematics of ADL </a:t>
            </a:r>
          </a:p>
        </p:txBody>
      </p:sp>
      <p:sp>
        <p:nvSpPr>
          <p:cNvPr id="6" name="Slide Number Placeholder 5">
            <a:extLst>
              <a:ext uri="{FF2B5EF4-FFF2-40B4-BE49-F238E27FC236}">
                <a16:creationId xmlns:a16="http://schemas.microsoft.com/office/drawing/2014/main" xmlns="" id="{F75498B4-7AAB-37E3-2E1C-5432B969179E}"/>
              </a:ext>
            </a:extLst>
          </p:cNvPr>
          <p:cNvSpPr>
            <a:spLocks noGrp="1"/>
          </p:cNvSpPr>
          <p:nvPr>
            <p:ph type="sldNum" sz="quarter" idx="12"/>
          </p:nvPr>
        </p:nvSpPr>
        <p:spPr/>
        <p:txBody>
          <a:bodyPr/>
          <a:lstStyle/>
          <a:p>
            <a:fld id="{0A6D5E60-A6E0-4CA2-AE91-EF060CA94B7C}" type="slidenum">
              <a:rPr lang="en-IN" smtClean="0"/>
              <a:pPr/>
              <a:t>23</a:t>
            </a:fld>
            <a:endParaRPr lang="en-IN"/>
          </a:p>
        </p:txBody>
      </p:sp>
      <p:pic>
        <p:nvPicPr>
          <p:cNvPr id="3074" name="Picture 2" descr="Standing GIFs - Get the best GIF on GIPHY">
            <a:extLst>
              <a:ext uri="{FF2B5EF4-FFF2-40B4-BE49-F238E27FC236}">
                <a16:creationId xmlns:a16="http://schemas.microsoft.com/office/drawing/2014/main" xmlns="" id="{7AA5CFD1-0606-9ED5-4AE2-74592B15A321}"/>
              </a:ext>
            </a:extLst>
          </p:cNvPr>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263717" cy="645978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315217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TRANSFER</a:t>
            </a:r>
          </a:p>
        </p:txBody>
      </p:sp>
      <p:sp>
        <p:nvSpPr>
          <p:cNvPr id="3" name="Content Placeholder 2"/>
          <p:cNvSpPr>
            <a:spLocks noGrp="1"/>
          </p:cNvSpPr>
          <p:nvPr>
            <p:ph idx="1"/>
          </p:nvPr>
        </p:nvSpPr>
        <p:spPr/>
        <p:txBody>
          <a:bodyPr/>
          <a:lstStyle/>
          <a:p>
            <a:r>
              <a:rPr lang="en-US" dirty="0"/>
              <a:t> A transfer refers to movement from one surface or position to another and may be accomplished independently or with assistance. </a:t>
            </a:r>
          </a:p>
        </p:txBody>
      </p:sp>
      <p:sp>
        <p:nvSpPr>
          <p:cNvPr id="4" name="Date Placeholder 3"/>
          <p:cNvSpPr>
            <a:spLocks noGrp="1"/>
          </p:cNvSpPr>
          <p:nvPr>
            <p:ph type="dt" sz="half" idx="10"/>
          </p:nvPr>
        </p:nvSpPr>
        <p:spPr/>
        <p:txBody>
          <a:bodyPr/>
          <a:lstStyle/>
          <a:p>
            <a:fld id="{B544E2DD-EBCF-4C35-A3E7-7E59F6622D7D}" type="datetime1">
              <a:rPr lang="en-IN" smtClean="0"/>
              <a:pPr/>
              <a:t>19-06-2024</a:t>
            </a:fld>
            <a:endParaRPr lang="en-IN"/>
          </a:p>
        </p:txBody>
      </p:sp>
      <p:sp>
        <p:nvSpPr>
          <p:cNvPr id="5" name="Footer Placeholder 4"/>
          <p:cNvSpPr>
            <a:spLocks noGrp="1"/>
          </p:cNvSpPr>
          <p:nvPr>
            <p:ph type="ftr" sz="quarter" idx="11"/>
          </p:nvPr>
        </p:nvSpPr>
        <p:spPr/>
        <p:txBody>
          <a:bodyPr/>
          <a:lstStyle/>
          <a:p>
            <a:r>
              <a:rPr lang="en-IN"/>
              <a:t>Kinetics and Kinematics of ADL </a:t>
            </a:r>
          </a:p>
        </p:txBody>
      </p:sp>
      <p:sp>
        <p:nvSpPr>
          <p:cNvPr id="6" name="Slide Number Placeholder 5"/>
          <p:cNvSpPr>
            <a:spLocks noGrp="1"/>
          </p:cNvSpPr>
          <p:nvPr>
            <p:ph type="sldNum" sz="quarter" idx="12"/>
          </p:nvPr>
        </p:nvSpPr>
        <p:spPr/>
        <p:txBody>
          <a:bodyPr/>
          <a:lstStyle/>
          <a:p>
            <a:fld id="{0A6D5E60-A6E0-4CA2-AE91-EF060CA94B7C}" type="slidenum">
              <a:rPr lang="en-IN" smtClean="0"/>
              <a:pPr/>
              <a:t>24</a:t>
            </a:fld>
            <a:endParaRPr lang="en-IN"/>
          </a:p>
        </p:txBody>
      </p:sp>
      <p:pic>
        <p:nvPicPr>
          <p:cNvPr id="5122" name="Picture 2" descr="Best Rotunda GIFs | Gfycat">
            <a:extLst>
              <a:ext uri="{FF2B5EF4-FFF2-40B4-BE49-F238E27FC236}">
                <a16:creationId xmlns:a16="http://schemas.microsoft.com/office/drawing/2014/main" xmlns="" id="{13D12A0B-74B8-4F0A-109C-62210359AE7A}"/>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429125" y="3264554"/>
            <a:ext cx="3638550" cy="239077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effectLst>
                  <a:outerShdw blurRad="38100" dist="38100" dir="2700000" algn="tl">
                    <a:srgbClr val="000000">
                      <a:alpha val="43137"/>
                    </a:srgbClr>
                  </a:outerShdw>
                </a:effectLst>
              </a:rPr>
              <a:t>SIT TO STAND </a:t>
            </a:r>
          </a:p>
        </p:txBody>
      </p:sp>
      <p:sp>
        <p:nvSpPr>
          <p:cNvPr id="3" name="Content Placeholder 2"/>
          <p:cNvSpPr>
            <a:spLocks noGrp="1"/>
          </p:cNvSpPr>
          <p:nvPr>
            <p:ph idx="1"/>
          </p:nvPr>
        </p:nvSpPr>
        <p:spPr>
          <a:xfrm>
            <a:off x="1097280" y="1872628"/>
            <a:ext cx="10058400" cy="4023360"/>
          </a:xfrm>
        </p:spPr>
        <p:txBody>
          <a:bodyPr>
            <a:normAutofit/>
          </a:bodyPr>
          <a:lstStyle/>
          <a:p>
            <a:pPr marL="0" indent="0">
              <a:buNone/>
            </a:pPr>
            <a:r>
              <a:rPr lang="en-IN" dirty="0"/>
              <a:t>Kinematics – Sequence of Movement </a:t>
            </a:r>
          </a:p>
          <a:p>
            <a:r>
              <a:rPr lang="en-IN" dirty="0"/>
              <a:t>The hips move to the edge of the seat and the body leans forward to place the trunk’s </a:t>
            </a:r>
            <a:r>
              <a:rPr lang="en-IN" dirty="0" err="1"/>
              <a:t>center</a:t>
            </a:r>
            <a:r>
              <a:rPr lang="en-IN" dirty="0"/>
              <a:t> of mass over the legs.</a:t>
            </a:r>
          </a:p>
          <a:p>
            <a:r>
              <a:rPr lang="en-IN" dirty="0"/>
              <a:t>The hands are on the arms of the chair. As force is directed down on the hands, the </a:t>
            </a:r>
            <a:r>
              <a:rPr lang="en-IN" dirty="0" err="1"/>
              <a:t>center</a:t>
            </a:r>
            <a:r>
              <a:rPr lang="en-IN" dirty="0"/>
              <a:t> of mass moves forward over the feet as the lower limbs simultaneously extend.</a:t>
            </a:r>
          </a:p>
          <a:p>
            <a:r>
              <a:rPr lang="en-IN" dirty="0"/>
              <a:t>As the lower extremities reach their end extension position, the trunk moves upright to place the body’s </a:t>
            </a:r>
            <a:r>
              <a:rPr lang="en-IN" dirty="0" err="1"/>
              <a:t>center</a:t>
            </a:r>
            <a:r>
              <a:rPr lang="en-IN" dirty="0"/>
              <a:t> of mass over the feet, and the hands move to rest by the lateral thighs</a:t>
            </a:r>
            <a:endParaRPr lang="en-IN" b="1" dirty="0"/>
          </a:p>
        </p:txBody>
      </p:sp>
      <p:sp>
        <p:nvSpPr>
          <p:cNvPr id="4" name="Date Placeholder 3"/>
          <p:cNvSpPr>
            <a:spLocks noGrp="1"/>
          </p:cNvSpPr>
          <p:nvPr>
            <p:ph type="dt" sz="half" idx="10"/>
          </p:nvPr>
        </p:nvSpPr>
        <p:spPr/>
        <p:txBody>
          <a:bodyPr/>
          <a:lstStyle/>
          <a:p>
            <a:fld id="{A427D7E8-46F0-49BC-9799-B08BDCEF61EF}" type="datetime1">
              <a:rPr lang="en-IN" smtClean="0"/>
              <a:pPr/>
              <a:t>19-06-2024</a:t>
            </a:fld>
            <a:endParaRPr lang="en-IN"/>
          </a:p>
        </p:txBody>
      </p:sp>
      <p:sp>
        <p:nvSpPr>
          <p:cNvPr id="5" name="Footer Placeholder 4"/>
          <p:cNvSpPr>
            <a:spLocks noGrp="1"/>
          </p:cNvSpPr>
          <p:nvPr>
            <p:ph type="ftr" sz="quarter" idx="11"/>
          </p:nvPr>
        </p:nvSpPr>
        <p:spPr/>
        <p:txBody>
          <a:bodyPr/>
          <a:lstStyle/>
          <a:p>
            <a:r>
              <a:rPr lang="en-IN"/>
              <a:t>Kinetics and Kinematics of ADL </a:t>
            </a:r>
          </a:p>
        </p:txBody>
      </p:sp>
      <p:sp>
        <p:nvSpPr>
          <p:cNvPr id="6" name="Slide Number Placeholder 5"/>
          <p:cNvSpPr>
            <a:spLocks noGrp="1"/>
          </p:cNvSpPr>
          <p:nvPr>
            <p:ph type="sldNum" sz="quarter" idx="12"/>
          </p:nvPr>
        </p:nvSpPr>
        <p:spPr/>
        <p:txBody>
          <a:bodyPr/>
          <a:lstStyle/>
          <a:p>
            <a:fld id="{0A6D5E60-A6E0-4CA2-AE91-EF060CA94B7C}" type="slidenum">
              <a:rPr lang="en-IN" smtClean="0"/>
              <a:pPr/>
              <a:t>25</a:t>
            </a:fld>
            <a:endParaRPr lang="en-IN"/>
          </a:p>
        </p:txBody>
      </p:sp>
      <p:pic>
        <p:nvPicPr>
          <p:cNvPr id="1026" name="Picture 2" descr="Sit-to-Stand - 24Life">
            <a:extLst>
              <a:ext uri="{FF2B5EF4-FFF2-40B4-BE49-F238E27FC236}">
                <a16:creationId xmlns:a16="http://schemas.microsoft.com/office/drawing/2014/main" xmlns="" id="{9364B5EB-0F4E-47F2-00E8-DC6E6B3AC2F7}"/>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344162" y="286603"/>
            <a:ext cx="2920425" cy="18982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647472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effectLst>
                  <a:outerShdw blurRad="38100" dist="38100" dir="2700000" algn="tl">
                    <a:srgbClr val="000000">
                      <a:alpha val="43137"/>
                    </a:srgbClr>
                  </a:outerShdw>
                </a:effectLst>
              </a:rPr>
              <a:t>SIT TO STAND </a:t>
            </a:r>
          </a:p>
        </p:txBody>
      </p:sp>
      <p:sp>
        <p:nvSpPr>
          <p:cNvPr id="3" name="Content Placeholder 2"/>
          <p:cNvSpPr>
            <a:spLocks noGrp="1"/>
          </p:cNvSpPr>
          <p:nvPr>
            <p:ph idx="1"/>
          </p:nvPr>
        </p:nvSpPr>
        <p:spPr>
          <a:xfrm>
            <a:off x="1097280" y="2661920"/>
            <a:ext cx="10058400" cy="3413760"/>
          </a:xfrm>
        </p:spPr>
        <p:txBody>
          <a:bodyPr>
            <a:normAutofit/>
          </a:bodyPr>
          <a:lstStyle/>
          <a:p>
            <a:pPr marL="0" indent="0" algn="just">
              <a:buNone/>
            </a:pPr>
            <a:r>
              <a:rPr lang="en-IN" dirty="0"/>
              <a:t>Kinematics – Joint motion </a:t>
            </a:r>
          </a:p>
          <a:p>
            <a:pPr algn="just"/>
            <a:r>
              <a:rPr lang="en-IN" dirty="0"/>
              <a:t>The hips are moved forward in the chair either by “walking the hips forward” or by pushing the back against the back of the chair.</a:t>
            </a:r>
          </a:p>
          <a:p>
            <a:pPr algn="just"/>
            <a:r>
              <a:rPr lang="en-IN" dirty="0"/>
              <a:t>In walking the hips forward, the body weight moves from one side of the pelvis to the other as the non weight-bearing pelvis rotates forward until the hips are on the edge of the seat.</a:t>
            </a:r>
          </a:p>
          <a:p>
            <a:pPr algn="just"/>
            <a:r>
              <a:rPr lang="en-IN" dirty="0"/>
              <a:t>If the individual moves forward by pushing against the back of the chair, the back extends into the chair to allow the hips to slide forward, then the trunk moves to an upright position when the hips are at the edge of the seat.</a:t>
            </a:r>
          </a:p>
        </p:txBody>
      </p:sp>
      <p:sp>
        <p:nvSpPr>
          <p:cNvPr id="6" name="Date Placeholder 5"/>
          <p:cNvSpPr>
            <a:spLocks noGrp="1"/>
          </p:cNvSpPr>
          <p:nvPr>
            <p:ph type="dt" sz="half" idx="10"/>
          </p:nvPr>
        </p:nvSpPr>
        <p:spPr/>
        <p:txBody>
          <a:bodyPr/>
          <a:lstStyle/>
          <a:p>
            <a:fld id="{5CE2EA1A-8ED0-45E7-8FB6-F8C8DF04DDFB}" type="datetime1">
              <a:rPr lang="en-IN" smtClean="0"/>
              <a:pPr/>
              <a:t>19-06-2024</a:t>
            </a:fld>
            <a:endParaRPr lang="en-IN"/>
          </a:p>
        </p:txBody>
      </p:sp>
      <p:sp>
        <p:nvSpPr>
          <p:cNvPr id="7" name="Footer Placeholder 6"/>
          <p:cNvSpPr>
            <a:spLocks noGrp="1"/>
          </p:cNvSpPr>
          <p:nvPr>
            <p:ph type="ftr" sz="quarter" idx="11"/>
          </p:nvPr>
        </p:nvSpPr>
        <p:spPr/>
        <p:txBody>
          <a:bodyPr/>
          <a:lstStyle/>
          <a:p>
            <a:r>
              <a:rPr lang="en-IN"/>
              <a:t>Kinetics and Kinematics of ADL </a:t>
            </a:r>
          </a:p>
        </p:txBody>
      </p:sp>
      <p:sp>
        <p:nvSpPr>
          <p:cNvPr id="8" name="Slide Number Placeholder 7"/>
          <p:cNvSpPr>
            <a:spLocks noGrp="1"/>
          </p:cNvSpPr>
          <p:nvPr>
            <p:ph type="sldNum" sz="quarter" idx="12"/>
          </p:nvPr>
        </p:nvSpPr>
        <p:spPr/>
        <p:txBody>
          <a:bodyPr/>
          <a:lstStyle/>
          <a:p>
            <a:fld id="{0A6D5E60-A6E0-4CA2-AE91-EF060CA94B7C}" type="slidenum">
              <a:rPr lang="en-IN" smtClean="0"/>
              <a:pPr/>
              <a:t>26</a:t>
            </a:fld>
            <a:endParaRPr lang="en-IN"/>
          </a:p>
        </p:txBody>
      </p:sp>
      <p:pic>
        <p:nvPicPr>
          <p:cNvPr id="4" name="Picture 3"/>
          <p:cNvPicPr>
            <a:picLocks noChangeAspect="1"/>
          </p:cNvPicPr>
          <p:nvPr/>
        </p:nvPicPr>
        <p:blipFill rotWithShape="1">
          <a:blip r:embed="rId2"/>
          <a:srcRect t="22064" b="7511"/>
          <a:stretch/>
        </p:blipFill>
        <p:spPr>
          <a:xfrm>
            <a:off x="6096000" y="20526"/>
            <a:ext cx="1844842" cy="2541397"/>
          </a:xfrm>
          <a:prstGeom prst="rect">
            <a:avLst/>
          </a:prstGeom>
        </p:spPr>
      </p:pic>
      <p:pic>
        <p:nvPicPr>
          <p:cNvPr id="5" name="Picture 4"/>
          <p:cNvPicPr>
            <a:picLocks noChangeAspect="1"/>
          </p:cNvPicPr>
          <p:nvPr/>
        </p:nvPicPr>
        <p:blipFill rotWithShape="1">
          <a:blip r:embed="rId3"/>
          <a:srcRect l="4974" t="10624" r="3902" b="6496"/>
          <a:stretch/>
        </p:blipFill>
        <p:spPr>
          <a:xfrm>
            <a:off x="8378465" y="13362"/>
            <a:ext cx="1808272" cy="2457121"/>
          </a:xfrm>
          <a:prstGeom prst="rect">
            <a:avLst/>
          </a:prstGeom>
        </p:spPr>
      </p:pic>
    </p:spTree>
    <p:extLst>
      <p:ext uri="{BB962C8B-B14F-4D97-AF65-F5344CB8AC3E}">
        <p14:creationId xmlns:p14="http://schemas.microsoft.com/office/powerpoint/2010/main" xmlns="" val="8642947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effectLst>
                  <a:outerShdw blurRad="38100" dist="38100" dir="2700000" algn="tl">
                    <a:srgbClr val="000000">
                      <a:alpha val="43137"/>
                    </a:srgbClr>
                  </a:outerShdw>
                </a:effectLst>
              </a:rPr>
              <a:t>SIT TO STAND </a:t>
            </a:r>
          </a:p>
        </p:txBody>
      </p:sp>
      <p:sp>
        <p:nvSpPr>
          <p:cNvPr id="3" name="Content Placeholder 2"/>
          <p:cNvSpPr>
            <a:spLocks noGrp="1"/>
          </p:cNvSpPr>
          <p:nvPr>
            <p:ph idx="1"/>
          </p:nvPr>
        </p:nvSpPr>
        <p:spPr/>
        <p:txBody>
          <a:bodyPr>
            <a:normAutofit/>
          </a:bodyPr>
          <a:lstStyle/>
          <a:p>
            <a:pPr marL="0" indent="0" algn="just">
              <a:buNone/>
            </a:pPr>
            <a:r>
              <a:rPr lang="en-IN" b="1" dirty="0"/>
              <a:t>Kinematics – Joint motion</a:t>
            </a:r>
          </a:p>
          <a:p>
            <a:pPr algn="just"/>
            <a:endParaRPr lang="en-IN" dirty="0"/>
          </a:p>
          <a:p>
            <a:pPr algn="just"/>
            <a:r>
              <a:rPr lang="en-IN" dirty="0"/>
              <a:t>The </a:t>
            </a:r>
            <a:r>
              <a:rPr lang="en-IN" b="1" dirty="0"/>
              <a:t>hands </a:t>
            </a:r>
            <a:r>
              <a:rPr lang="en-IN" dirty="0"/>
              <a:t>are placed in the arms of the chair with the </a:t>
            </a:r>
            <a:r>
              <a:rPr lang="en-IN" b="1" dirty="0"/>
              <a:t>elbows flexed </a:t>
            </a:r>
            <a:r>
              <a:rPr lang="en-IN" dirty="0"/>
              <a:t>to about 90 degree, the shoulders are hyperextended with the elbows behind the trunk, and the hips are flexed to position the trunk forward over the thighs.</a:t>
            </a:r>
          </a:p>
          <a:p>
            <a:pPr algn="just"/>
            <a:r>
              <a:rPr lang="en-IN" b="1" dirty="0"/>
              <a:t>Knees are flexed beyond 90 </a:t>
            </a:r>
            <a:r>
              <a:rPr lang="en-IN" dirty="0"/>
              <a:t>degree to move the feet under the hips, and the ankle are dorsi flexed.</a:t>
            </a:r>
          </a:p>
          <a:p>
            <a:pPr algn="just"/>
            <a:r>
              <a:rPr lang="en-IN" b="1" dirty="0"/>
              <a:t>Back straight </a:t>
            </a:r>
            <a:r>
              <a:rPr lang="en-IN" b="1" dirty="0" err="1"/>
              <a:t>forarm</a:t>
            </a:r>
            <a:r>
              <a:rPr lang="en-IN" b="1" dirty="0"/>
              <a:t> position depends </a:t>
            </a:r>
            <a:r>
              <a:rPr lang="en-IN" dirty="0"/>
              <a:t>on how the arms of the chair are grasped may be in pronation or neutral mid position </a:t>
            </a:r>
          </a:p>
          <a:p>
            <a:pPr algn="just"/>
            <a:r>
              <a:rPr lang="en-IN" dirty="0"/>
              <a:t>The </a:t>
            </a:r>
            <a:r>
              <a:rPr lang="en-IN" b="1" dirty="0"/>
              <a:t>wrists are in extension </a:t>
            </a:r>
            <a:r>
              <a:rPr lang="en-IN" dirty="0"/>
              <a:t>and the fingers and thumbs are flexed, grasping the arms of the chair.</a:t>
            </a:r>
          </a:p>
        </p:txBody>
      </p:sp>
      <p:sp>
        <p:nvSpPr>
          <p:cNvPr id="6" name="Date Placeholder 5"/>
          <p:cNvSpPr>
            <a:spLocks noGrp="1"/>
          </p:cNvSpPr>
          <p:nvPr>
            <p:ph type="dt" sz="half" idx="10"/>
          </p:nvPr>
        </p:nvSpPr>
        <p:spPr/>
        <p:txBody>
          <a:bodyPr/>
          <a:lstStyle/>
          <a:p>
            <a:fld id="{7E947F25-1515-4063-90A2-53700645C1D9}" type="datetime1">
              <a:rPr lang="en-IN" smtClean="0"/>
              <a:pPr/>
              <a:t>19-06-2024</a:t>
            </a:fld>
            <a:endParaRPr lang="en-IN"/>
          </a:p>
        </p:txBody>
      </p:sp>
      <p:sp>
        <p:nvSpPr>
          <p:cNvPr id="7" name="Footer Placeholder 6"/>
          <p:cNvSpPr>
            <a:spLocks noGrp="1"/>
          </p:cNvSpPr>
          <p:nvPr>
            <p:ph type="ftr" sz="quarter" idx="11"/>
          </p:nvPr>
        </p:nvSpPr>
        <p:spPr/>
        <p:txBody>
          <a:bodyPr/>
          <a:lstStyle/>
          <a:p>
            <a:r>
              <a:rPr lang="en-IN"/>
              <a:t>Kinetics and Kinematics of ADL </a:t>
            </a:r>
          </a:p>
        </p:txBody>
      </p:sp>
      <p:sp>
        <p:nvSpPr>
          <p:cNvPr id="8" name="Slide Number Placeholder 7"/>
          <p:cNvSpPr>
            <a:spLocks noGrp="1"/>
          </p:cNvSpPr>
          <p:nvPr>
            <p:ph type="sldNum" sz="quarter" idx="12"/>
          </p:nvPr>
        </p:nvSpPr>
        <p:spPr/>
        <p:txBody>
          <a:bodyPr/>
          <a:lstStyle/>
          <a:p>
            <a:fld id="{0A6D5E60-A6E0-4CA2-AE91-EF060CA94B7C}" type="slidenum">
              <a:rPr lang="en-IN" smtClean="0"/>
              <a:pPr/>
              <a:t>27</a:t>
            </a:fld>
            <a:endParaRPr lang="en-IN"/>
          </a:p>
        </p:txBody>
      </p:sp>
      <p:pic>
        <p:nvPicPr>
          <p:cNvPr id="4" name="Picture 3"/>
          <p:cNvPicPr>
            <a:picLocks noChangeAspect="1"/>
          </p:cNvPicPr>
          <p:nvPr/>
        </p:nvPicPr>
        <p:blipFill rotWithShape="1">
          <a:blip r:embed="rId2"/>
          <a:srcRect t="22064" b="7511"/>
          <a:stretch/>
        </p:blipFill>
        <p:spPr>
          <a:xfrm>
            <a:off x="6096000" y="10366"/>
            <a:ext cx="1844842" cy="2541397"/>
          </a:xfrm>
          <a:prstGeom prst="rect">
            <a:avLst/>
          </a:prstGeom>
        </p:spPr>
      </p:pic>
      <p:pic>
        <p:nvPicPr>
          <p:cNvPr id="5" name="Picture 4"/>
          <p:cNvPicPr>
            <a:picLocks noChangeAspect="1"/>
          </p:cNvPicPr>
          <p:nvPr/>
        </p:nvPicPr>
        <p:blipFill rotWithShape="1">
          <a:blip r:embed="rId3"/>
          <a:srcRect l="4974" t="10624" r="3902" b="6496"/>
          <a:stretch/>
        </p:blipFill>
        <p:spPr>
          <a:xfrm>
            <a:off x="8378465" y="13362"/>
            <a:ext cx="1808272" cy="2457121"/>
          </a:xfrm>
          <a:prstGeom prst="rect">
            <a:avLst/>
          </a:prstGeom>
        </p:spPr>
      </p:pic>
    </p:spTree>
    <p:extLst>
      <p:ext uri="{BB962C8B-B14F-4D97-AF65-F5344CB8AC3E}">
        <p14:creationId xmlns:p14="http://schemas.microsoft.com/office/powerpoint/2010/main" xmlns="" val="10601858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effectLst>
                  <a:outerShdw blurRad="38100" dist="38100" dir="2700000" algn="tl">
                    <a:srgbClr val="000000">
                      <a:alpha val="43137"/>
                    </a:srgbClr>
                  </a:outerShdw>
                </a:effectLst>
              </a:rPr>
              <a:t>SIT TO STAND </a:t>
            </a:r>
          </a:p>
        </p:txBody>
      </p:sp>
      <p:sp>
        <p:nvSpPr>
          <p:cNvPr id="3" name="Content Placeholder 2"/>
          <p:cNvSpPr>
            <a:spLocks noGrp="1"/>
          </p:cNvSpPr>
          <p:nvPr>
            <p:ph idx="1"/>
          </p:nvPr>
        </p:nvSpPr>
        <p:spPr/>
        <p:txBody>
          <a:bodyPr>
            <a:normAutofit/>
          </a:bodyPr>
          <a:lstStyle/>
          <a:p>
            <a:pPr marL="0" indent="0" algn="just">
              <a:buNone/>
            </a:pPr>
            <a:r>
              <a:rPr lang="en-IN" b="1" dirty="0"/>
              <a:t>Kinematics – Joint motion</a:t>
            </a:r>
          </a:p>
          <a:p>
            <a:pPr algn="just"/>
            <a:endParaRPr lang="en-IN" dirty="0"/>
          </a:p>
          <a:p>
            <a:pPr algn="just"/>
            <a:r>
              <a:rPr lang="en-IN" dirty="0"/>
              <a:t>Standing begins the </a:t>
            </a:r>
            <a:r>
              <a:rPr lang="en-IN" b="1" dirty="0"/>
              <a:t>shoulders move from hyperextension </a:t>
            </a:r>
            <a:r>
              <a:rPr lang="en-IN" dirty="0"/>
              <a:t>to either </a:t>
            </a:r>
            <a:r>
              <a:rPr lang="en-IN" b="1" dirty="0"/>
              <a:t>slight hyperextension or neutral extension, </a:t>
            </a:r>
          </a:p>
          <a:p>
            <a:pPr algn="just"/>
            <a:r>
              <a:rPr lang="en-IN" dirty="0"/>
              <a:t>The </a:t>
            </a:r>
            <a:r>
              <a:rPr lang="en-IN" b="1" dirty="0"/>
              <a:t>elbows extends</a:t>
            </a:r>
            <a:r>
              <a:rPr lang="en-IN" dirty="0"/>
              <a:t>, the wrist move towards neutral hand come of the chair arms.</a:t>
            </a:r>
          </a:p>
          <a:p>
            <a:pPr algn="just"/>
            <a:r>
              <a:rPr lang="en-IN" b="1" dirty="0"/>
              <a:t>Neck moves from hyperextension to align with trunk in neutral as the hips and knees extend.</a:t>
            </a:r>
          </a:p>
          <a:p>
            <a:pPr algn="just"/>
            <a:r>
              <a:rPr lang="en-IN" b="1" dirty="0"/>
              <a:t>Before hip extension to move upright , the head must move ahead of the feet so the </a:t>
            </a:r>
            <a:r>
              <a:rPr lang="en-IN" b="1" dirty="0" err="1"/>
              <a:t>center</a:t>
            </a:r>
            <a:r>
              <a:rPr lang="en-IN" b="1" dirty="0"/>
              <a:t> of mass is positioned over the feet.</a:t>
            </a:r>
          </a:p>
        </p:txBody>
      </p:sp>
      <p:sp>
        <p:nvSpPr>
          <p:cNvPr id="6" name="Date Placeholder 5"/>
          <p:cNvSpPr>
            <a:spLocks noGrp="1"/>
          </p:cNvSpPr>
          <p:nvPr>
            <p:ph type="dt" sz="half" idx="10"/>
          </p:nvPr>
        </p:nvSpPr>
        <p:spPr/>
        <p:txBody>
          <a:bodyPr/>
          <a:lstStyle/>
          <a:p>
            <a:fld id="{20684C3B-7DF5-4C89-A81B-92B595742388}" type="datetime1">
              <a:rPr lang="en-IN" smtClean="0"/>
              <a:pPr/>
              <a:t>19-06-2024</a:t>
            </a:fld>
            <a:endParaRPr lang="en-IN"/>
          </a:p>
        </p:txBody>
      </p:sp>
      <p:sp>
        <p:nvSpPr>
          <p:cNvPr id="7" name="Footer Placeholder 6"/>
          <p:cNvSpPr>
            <a:spLocks noGrp="1"/>
          </p:cNvSpPr>
          <p:nvPr>
            <p:ph type="ftr" sz="quarter" idx="11"/>
          </p:nvPr>
        </p:nvSpPr>
        <p:spPr/>
        <p:txBody>
          <a:bodyPr/>
          <a:lstStyle/>
          <a:p>
            <a:r>
              <a:rPr lang="en-IN"/>
              <a:t>Kinetics and Kinematics of ADL </a:t>
            </a:r>
          </a:p>
        </p:txBody>
      </p:sp>
      <p:sp>
        <p:nvSpPr>
          <p:cNvPr id="8" name="Slide Number Placeholder 7"/>
          <p:cNvSpPr>
            <a:spLocks noGrp="1"/>
          </p:cNvSpPr>
          <p:nvPr>
            <p:ph type="sldNum" sz="quarter" idx="12"/>
          </p:nvPr>
        </p:nvSpPr>
        <p:spPr/>
        <p:txBody>
          <a:bodyPr/>
          <a:lstStyle/>
          <a:p>
            <a:fld id="{0A6D5E60-A6E0-4CA2-AE91-EF060CA94B7C}" type="slidenum">
              <a:rPr lang="en-IN" smtClean="0"/>
              <a:pPr/>
              <a:t>28</a:t>
            </a:fld>
            <a:endParaRPr lang="en-IN"/>
          </a:p>
        </p:txBody>
      </p:sp>
      <p:pic>
        <p:nvPicPr>
          <p:cNvPr id="4" name="Picture 3"/>
          <p:cNvPicPr>
            <a:picLocks noChangeAspect="1"/>
          </p:cNvPicPr>
          <p:nvPr/>
        </p:nvPicPr>
        <p:blipFill rotWithShape="1">
          <a:blip r:embed="rId2"/>
          <a:srcRect t="22064" b="7511"/>
          <a:stretch/>
        </p:blipFill>
        <p:spPr>
          <a:xfrm>
            <a:off x="6096000" y="10366"/>
            <a:ext cx="1844842" cy="2541397"/>
          </a:xfrm>
          <a:prstGeom prst="rect">
            <a:avLst/>
          </a:prstGeom>
        </p:spPr>
      </p:pic>
      <p:pic>
        <p:nvPicPr>
          <p:cNvPr id="5" name="Picture 4"/>
          <p:cNvPicPr>
            <a:picLocks noChangeAspect="1"/>
          </p:cNvPicPr>
          <p:nvPr/>
        </p:nvPicPr>
        <p:blipFill rotWithShape="1">
          <a:blip r:embed="rId3"/>
          <a:srcRect l="4974" t="10624" r="3902" b="6496"/>
          <a:stretch/>
        </p:blipFill>
        <p:spPr>
          <a:xfrm>
            <a:off x="8378465" y="13362"/>
            <a:ext cx="1808272" cy="2457121"/>
          </a:xfrm>
          <a:prstGeom prst="rect">
            <a:avLst/>
          </a:prstGeom>
        </p:spPr>
      </p:pic>
    </p:spTree>
    <p:extLst>
      <p:ext uri="{BB962C8B-B14F-4D97-AF65-F5344CB8AC3E}">
        <p14:creationId xmlns:p14="http://schemas.microsoft.com/office/powerpoint/2010/main" xmlns="" val="14493278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effectLst>
                  <a:outerShdw blurRad="38100" dist="38100" dir="2700000" algn="tl">
                    <a:srgbClr val="000000">
                      <a:alpha val="43137"/>
                    </a:srgbClr>
                  </a:outerShdw>
                </a:effectLst>
              </a:rPr>
              <a:t>SIT TO STAND </a:t>
            </a:r>
          </a:p>
        </p:txBody>
      </p:sp>
      <p:sp>
        <p:nvSpPr>
          <p:cNvPr id="3" name="Content Placeholder 2"/>
          <p:cNvSpPr>
            <a:spLocks noGrp="1"/>
          </p:cNvSpPr>
          <p:nvPr>
            <p:ph idx="1"/>
          </p:nvPr>
        </p:nvSpPr>
        <p:spPr/>
        <p:txBody>
          <a:bodyPr>
            <a:normAutofit/>
          </a:bodyPr>
          <a:lstStyle/>
          <a:p>
            <a:pPr marL="0" indent="0" algn="just">
              <a:buNone/>
            </a:pPr>
            <a:r>
              <a:rPr lang="en-IN" b="1" dirty="0"/>
              <a:t>Kinetics- Muscle activity</a:t>
            </a:r>
          </a:p>
          <a:p>
            <a:pPr marL="0" indent="0" algn="just">
              <a:buNone/>
            </a:pPr>
            <a:endParaRPr lang="en-IN" b="1" dirty="0"/>
          </a:p>
          <a:p>
            <a:pPr algn="just"/>
            <a:r>
              <a:rPr lang="en-IN" dirty="0" err="1"/>
              <a:t>Tibialis</a:t>
            </a:r>
            <a:r>
              <a:rPr lang="en-IN" dirty="0"/>
              <a:t> anterior muscle—activated for preparatory placement of foot backward and </a:t>
            </a:r>
            <a:r>
              <a:rPr lang="en-IN" dirty="0" err="1"/>
              <a:t>tibial</a:t>
            </a:r>
            <a:r>
              <a:rPr lang="en-IN" dirty="0"/>
              <a:t> stabilization.</a:t>
            </a:r>
          </a:p>
          <a:p>
            <a:pPr algn="just"/>
            <a:r>
              <a:rPr lang="en-IN" dirty="0"/>
              <a:t>Simultaneous onset of activity in the hip extensors (gluteus </a:t>
            </a:r>
            <a:r>
              <a:rPr lang="en-IN" dirty="0" err="1"/>
              <a:t>maximus</a:t>
            </a:r>
            <a:r>
              <a:rPr lang="en-IN" dirty="0"/>
              <a:t> and biceps hamstrings) and knee extensors (rectus </a:t>
            </a:r>
            <a:r>
              <a:rPr lang="en-IN" dirty="0" err="1"/>
              <a:t>femoris</a:t>
            </a:r>
            <a:r>
              <a:rPr lang="en-IN" dirty="0"/>
              <a:t>, </a:t>
            </a:r>
            <a:r>
              <a:rPr lang="en-IN" dirty="0" err="1"/>
              <a:t>vastus</a:t>
            </a:r>
            <a:r>
              <a:rPr lang="en-IN" dirty="0"/>
              <a:t> </a:t>
            </a:r>
            <a:r>
              <a:rPr lang="en-IN" dirty="0" err="1"/>
              <a:t>lateralis</a:t>
            </a:r>
            <a:r>
              <a:rPr lang="en-IN" dirty="0"/>
              <a:t> and </a:t>
            </a:r>
            <a:r>
              <a:rPr lang="en-IN" dirty="0" err="1"/>
              <a:t>medialis</a:t>
            </a:r>
            <a:r>
              <a:rPr lang="en-IN" dirty="0"/>
              <a:t> muscles). </a:t>
            </a:r>
          </a:p>
          <a:p>
            <a:pPr algn="just"/>
            <a:r>
              <a:rPr lang="en-IN" dirty="0"/>
              <a:t>Activity of these extensors peaks when the thighs are lifted off the seat, and to varying degrees, the gastrocnemius and soleus muscles play a role in postural control</a:t>
            </a:r>
            <a:endParaRPr lang="en-IN" b="1" dirty="0"/>
          </a:p>
          <a:p>
            <a:pPr marL="0" indent="0" algn="just">
              <a:buNone/>
            </a:pPr>
            <a:endParaRPr lang="en-IN" b="1" dirty="0"/>
          </a:p>
          <a:p>
            <a:pPr algn="just"/>
            <a:endParaRPr lang="en-IN" b="1" dirty="0"/>
          </a:p>
          <a:p>
            <a:pPr marL="0" indent="0" algn="just">
              <a:buNone/>
            </a:pPr>
            <a:endParaRPr lang="en-IN" b="1" dirty="0"/>
          </a:p>
          <a:p>
            <a:pPr algn="just"/>
            <a:endParaRPr lang="en-IN" b="1" dirty="0"/>
          </a:p>
          <a:p>
            <a:pPr algn="just"/>
            <a:endParaRPr lang="en-IN" dirty="0"/>
          </a:p>
        </p:txBody>
      </p:sp>
      <p:sp>
        <p:nvSpPr>
          <p:cNvPr id="6" name="Date Placeholder 5"/>
          <p:cNvSpPr>
            <a:spLocks noGrp="1"/>
          </p:cNvSpPr>
          <p:nvPr>
            <p:ph type="dt" sz="half" idx="10"/>
          </p:nvPr>
        </p:nvSpPr>
        <p:spPr/>
        <p:txBody>
          <a:bodyPr/>
          <a:lstStyle/>
          <a:p>
            <a:fld id="{A3890764-D34B-4878-B156-B94143817567}" type="datetime1">
              <a:rPr lang="en-IN" smtClean="0"/>
              <a:pPr/>
              <a:t>19-06-2024</a:t>
            </a:fld>
            <a:endParaRPr lang="en-IN"/>
          </a:p>
        </p:txBody>
      </p:sp>
      <p:sp>
        <p:nvSpPr>
          <p:cNvPr id="7" name="Footer Placeholder 6"/>
          <p:cNvSpPr>
            <a:spLocks noGrp="1"/>
          </p:cNvSpPr>
          <p:nvPr>
            <p:ph type="ftr" sz="quarter" idx="11"/>
          </p:nvPr>
        </p:nvSpPr>
        <p:spPr/>
        <p:txBody>
          <a:bodyPr/>
          <a:lstStyle/>
          <a:p>
            <a:r>
              <a:rPr lang="en-IN"/>
              <a:t>Kinetics and Kinematics of ADL </a:t>
            </a:r>
          </a:p>
        </p:txBody>
      </p:sp>
      <p:sp>
        <p:nvSpPr>
          <p:cNvPr id="8" name="Slide Number Placeholder 7"/>
          <p:cNvSpPr>
            <a:spLocks noGrp="1"/>
          </p:cNvSpPr>
          <p:nvPr>
            <p:ph type="sldNum" sz="quarter" idx="12"/>
          </p:nvPr>
        </p:nvSpPr>
        <p:spPr/>
        <p:txBody>
          <a:bodyPr/>
          <a:lstStyle/>
          <a:p>
            <a:fld id="{0A6D5E60-A6E0-4CA2-AE91-EF060CA94B7C}" type="slidenum">
              <a:rPr lang="en-IN" smtClean="0"/>
              <a:pPr/>
              <a:t>29</a:t>
            </a:fld>
            <a:endParaRPr lang="en-IN"/>
          </a:p>
        </p:txBody>
      </p:sp>
      <p:pic>
        <p:nvPicPr>
          <p:cNvPr id="4" name="Picture 3"/>
          <p:cNvPicPr>
            <a:picLocks noChangeAspect="1"/>
          </p:cNvPicPr>
          <p:nvPr/>
        </p:nvPicPr>
        <p:blipFill rotWithShape="1">
          <a:blip r:embed="rId2"/>
          <a:srcRect t="22064" b="7511"/>
          <a:stretch/>
        </p:blipFill>
        <p:spPr>
          <a:xfrm>
            <a:off x="6096000" y="206"/>
            <a:ext cx="1844842" cy="2541397"/>
          </a:xfrm>
          <a:prstGeom prst="rect">
            <a:avLst/>
          </a:prstGeom>
        </p:spPr>
      </p:pic>
      <p:pic>
        <p:nvPicPr>
          <p:cNvPr id="5" name="Picture 4"/>
          <p:cNvPicPr>
            <a:picLocks noChangeAspect="1"/>
          </p:cNvPicPr>
          <p:nvPr/>
        </p:nvPicPr>
        <p:blipFill rotWithShape="1">
          <a:blip r:embed="rId3"/>
          <a:srcRect l="4974" t="10624" r="3902" b="6496"/>
          <a:stretch/>
        </p:blipFill>
        <p:spPr>
          <a:xfrm>
            <a:off x="8378465" y="13362"/>
            <a:ext cx="1808272" cy="2457121"/>
          </a:xfrm>
          <a:prstGeom prst="rect">
            <a:avLst/>
          </a:prstGeom>
        </p:spPr>
      </p:pic>
    </p:spTree>
    <p:extLst>
      <p:ext uri="{BB962C8B-B14F-4D97-AF65-F5344CB8AC3E}">
        <p14:creationId xmlns:p14="http://schemas.microsoft.com/office/powerpoint/2010/main" xmlns="" val="673690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if animation study-walk by SwetaKrause on DeviantArt">
            <a:extLst>
              <a:ext uri="{FF2B5EF4-FFF2-40B4-BE49-F238E27FC236}">
                <a16:creationId xmlns:a16="http://schemas.microsoft.com/office/drawing/2014/main" xmlns="" id="{E91BDEA5-F607-50BE-FD2C-82809AC0EDA3}"/>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314824" y="669404"/>
            <a:ext cx="3986493" cy="498844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ontent Placeholder 2"/>
          <p:cNvSpPr>
            <a:spLocks noGrp="1"/>
          </p:cNvSpPr>
          <p:nvPr>
            <p:ph idx="1"/>
          </p:nvPr>
        </p:nvSpPr>
        <p:spPr>
          <a:xfrm>
            <a:off x="733425" y="669403"/>
            <a:ext cx="10763250" cy="5507559"/>
          </a:xfrm>
        </p:spPr>
        <p:txBody>
          <a:bodyPr>
            <a:normAutofit/>
          </a:bodyPr>
          <a:lstStyle/>
          <a:p>
            <a:pPr>
              <a:lnSpc>
                <a:spcPct val="100000"/>
              </a:lnSpc>
            </a:pPr>
            <a:r>
              <a:rPr lang="en-US" dirty="0"/>
              <a:t> Biomechanics is a</a:t>
            </a:r>
            <a:r>
              <a:rPr lang="en-US" b="1" dirty="0"/>
              <a:t> study of human movement</a:t>
            </a:r>
            <a:r>
              <a:rPr lang="en-US" dirty="0"/>
              <a:t>. </a:t>
            </a:r>
          </a:p>
          <a:p>
            <a:pPr>
              <a:lnSpc>
                <a:spcPct val="100000"/>
              </a:lnSpc>
            </a:pPr>
            <a:r>
              <a:rPr lang="en-US" dirty="0"/>
              <a:t>It applies the law of mechanics and physics to human performance and aims to explain how and why the human body moves as it does by analyzing the forces acting on the body(kinetics) and the movement of the body(kinematics) . </a:t>
            </a:r>
          </a:p>
          <a:p>
            <a:pPr>
              <a:lnSpc>
                <a:spcPct val="100000"/>
              </a:lnSpc>
            </a:pPr>
            <a:r>
              <a:rPr lang="en-US" dirty="0"/>
              <a:t> It is used specially in sports and exercises, with </a:t>
            </a:r>
            <a:r>
              <a:rPr lang="en-US" b="1" dirty="0"/>
              <a:t>two main purposes:</a:t>
            </a:r>
            <a:r>
              <a:rPr lang="en-US" dirty="0"/>
              <a:t> </a:t>
            </a:r>
          </a:p>
          <a:p>
            <a:pPr>
              <a:lnSpc>
                <a:spcPct val="100000"/>
              </a:lnSpc>
              <a:buNone/>
            </a:pPr>
            <a:r>
              <a:rPr lang="en-US" dirty="0"/>
              <a:t>  1. To improve physical performance</a:t>
            </a:r>
          </a:p>
          <a:p>
            <a:pPr>
              <a:lnSpc>
                <a:spcPct val="100000"/>
              </a:lnSpc>
              <a:buNone/>
            </a:pPr>
            <a:r>
              <a:rPr lang="en-US" dirty="0"/>
              <a:t>  2. To prevent injuries</a:t>
            </a:r>
          </a:p>
          <a:p>
            <a:pPr>
              <a:lnSpc>
                <a:spcPct val="100000"/>
              </a:lnSpc>
            </a:pPr>
            <a:r>
              <a:rPr lang="en-US" dirty="0"/>
              <a:t> Besides human movements in sports and exercise, biomechanics can also be used in ADLs. </a:t>
            </a:r>
          </a:p>
          <a:p>
            <a:pPr>
              <a:lnSpc>
                <a:spcPct val="100000"/>
              </a:lnSpc>
            </a:pPr>
            <a:r>
              <a:rPr lang="en-US" dirty="0"/>
              <a:t> It is provided to guide you in thinking through kinematic analysis. </a:t>
            </a:r>
          </a:p>
        </p:txBody>
      </p:sp>
      <p:sp>
        <p:nvSpPr>
          <p:cNvPr id="4" name="Date Placeholder 3"/>
          <p:cNvSpPr>
            <a:spLocks noGrp="1"/>
          </p:cNvSpPr>
          <p:nvPr>
            <p:ph type="dt" sz="half" idx="10"/>
          </p:nvPr>
        </p:nvSpPr>
        <p:spPr/>
        <p:txBody>
          <a:bodyPr/>
          <a:lstStyle/>
          <a:p>
            <a:fld id="{B544E2DD-EBCF-4C35-A3E7-7E59F6622D7D}" type="datetime1">
              <a:rPr lang="en-IN" smtClean="0"/>
              <a:pPr/>
              <a:t>19-06-2024</a:t>
            </a:fld>
            <a:endParaRPr lang="en-IN"/>
          </a:p>
        </p:txBody>
      </p:sp>
      <p:sp>
        <p:nvSpPr>
          <p:cNvPr id="5" name="Footer Placeholder 4"/>
          <p:cNvSpPr>
            <a:spLocks noGrp="1"/>
          </p:cNvSpPr>
          <p:nvPr>
            <p:ph type="ftr" sz="quarter" idx="11"/>
          </p:nvPr>
        </p:nvSpPr>
        <p:spPr/>
        <p:txBody>
          <a:bodyPr/>
          <a:lstStyle/>
          <a:p>
            <a:r>
              <a:rPr lang="en-IN"/>
              <a:t>Kinetics and Kinematics of ADL </a:t>
            </a:r>
          </a:p>
        </p:txBody>
      </p:sp>
      <p:sp>
        <p:nvSpPr>
          <p:cNvPr id="6" name="Slide Number Placeholder 5"/>
          <p:cNvSpPr>
            <a:spLocks noGrp="1"/>
          </p:cNvSpPr>
          <p:nvPr>
            <p:ph type="sldNum" sz="quarter" idx="12"/>
          </p:nvPr>
        </p:nvSpPr>
        <p:spPr/>
        <p:txBody>
          <a:bodyPr/>
          <a:lstStyle/>
          <a:p>
            <a:fld id="{0A6D5E60-A6E0-4CA2-AE91-EF060CA94B7C}" type="slidenum">
              <a:rPr lang="en-IN" smtClean="0"/>
              <a:pPr/>
              <a:t>3</a:t>
            </a:fld>
            <a:endParaRPr lang="en-IN"/>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effectLst>
                  <a:outerShdw blurRad="38100" dist="38100" dir="2700000" algn="tl">
                    <a:srgbClr val="000000">
                      <a:alpha val="43137"/>
                    </a:srgbClr>
                  </a:outerShdw>
                </a:effectLst>
              </a:rPr>
              <a:t>SIT TO STAND </a:t>
            </a:r>
          </a:p>
        </p:txBody>
      </p:sp>
      <p:sp>
        <p:nvSpPr>
          <p:cNvPr id="3" name="Content Placeholder 2"/>
          <p:cNvSpPr>
            <a:spLocks noGrp="1"/>
          </p:cNvSpPr>
          <p:nvPr>
            <p:ph idx="1"/>
          </p:nvPr>
        </p:nvSpPr>
        <p:spPr/>
        <p:txBody>
          <a:bodyPr>
            <a:normAutofit/>
          </a:bodyPr>
          <a:lstStyle/>
          <a:p>
            <a:pPr marL="0" indent="0" algn="just">
              <a:buNone/>
            </a:pPr>
            <a:r>
              <a:rPr lang="en-IN" b="1" dirty="0"/>
              <a:t>Kinetics- Muscle activity</a:t>
            </a:r>
          </a:p>
          <a:p>
            <a:pPr marL="0" indent="0" algn="just">
              <a:buNone/>
            </a:pPr>
            <a:endParaRPr lang="en-IN" b="1" dirty="0"/>
          </a:p>
          <a:p>
            <a:pPr algn="just"/>
            <a:r>
              <a:rPr lang="en-IN" dirty="0"/>
              <a:t>Although moving through sit-to-stand and then returning to sitting from standing appear to be fundamentally the same task in reverse, these two tasks have different muscular demands. </a:t>
            </a:r>
          </a:p>
          <a:p>
            <a:pPr algn="just"/>
            <a:r>
              <a:rPr lang="en-IN" dirty="0"/>
              <a:t>The joint excursions at the hip, knee, and ankle are similar, but in retuning to a seated position, the muscles of the lower extremities act eccentrically. </a:t>
            </a:r>
          </a:p>
          <a:p>
            <a:pPr algn="just"/>
            <a:r>
              <a:rPr lang="en-IN" dirty="0"/>
              <a:t>The same muscles  activate in the sit-to-stand, but act concentrically. There is some evidence that the trunk is of less importance in this aspect of the transfer task, whereas the greatest demands occur at the knee</a:t>
            </a:r>
            <a:endParaRPr lang="en-IN" b="1" dirty="0"/>
          </a:p>
          <a:p>
            <a:pPr algn="just"/>
            <a:endParaRPr lang="en-IN" b="1" dirty="0"/>
          </a:p>
          <a:p>
            <a:pPr marL="0" indent="0" algn="just">
              <a:buNone/>
            </a:pPr>
            <a:endParaRPr lang="en-IN" b="1" dirty="0"/>
          </a:p>
          <a:p>
            <a:pPr algn="just"/>
            <a:endParaRPr lang="en-IN" b="1" dirty="0"/>
          </a:p>
          <a:p>
            <a:pPr algn="just"/>
            <a:endParaRPr lang="en-IN" dirty="0"/>
          </a:p>
        </p:txBody>
      </p:sp>
      <p:sp>
        <p:nvSpPr>
          <p:cNvPr id="6" name="Date Placeholder 5"/>
          <p:cNvSpPr>
            <a:spLocks noGrp="1"/>
          </p:cNvSpPr>
          <p:nvPr>
            <p:ph type="dt" sz="half" idx="10"/>
          </p:nvPr>
        </p:nvSpPr>
        <p:spPr/>
        <p:txBody>
          <a:bodyPr/>
          <a:lstStyle/>
          <a:p>
            <a:fld id="{334BBA39-3E62-478D-BDC3-0CCDFEFFF873}" type="datetime1">
              <a:rPr lang="en-IN" smtClean="0"/>
              <a:pPr/>
              <a:t>19-06-2024</a:t>
            </a:fld>
            <a:endParaRPr lang="en-IN"/>
          </a:p>
        </p:txBody>
      </p:sp>
      <p:sp>
        <p:nvSpPr>
          <p:cNvPr id="7" name="Footer Placeholder 6"/>
          <p:cNvSpPr>
            <a:spLocks noGrp="1"/>
          </p:cNvSpPr>
          <p:nvPr>
            <p:ph type="ftr" sz="quarter" idx="11"/>
          </p:nvPr>
        </p:nvSpPr>
        <p:spPr/>
        <p:txBody>
          <a:bodyPr/>
          <a:lstStyle/>
          <a:p>
            <a:r>
              <a:rPr lang="en-IN"/>
              <a:t>Kinetics and Kinematics of ADL </a:t>
            </a:r>
          </a:p>
        </p:txBody>
      </p:sp>
      <p:sp>
        <p:nvSpPr>
          <p:cNvPr id="8" name="Slide Number Placeholder 7"/>
          <p:cNvSpPr>
            <a:spLocks noGrp="1"/>
          </p:cNvSpPr>
          <p:nvPr>
            <p:ph type="sldNum" sz="quarter" idx="12"/>
          </p:nvPr>
        </p:nvSpPr>
        <p:spPr/>
        <p:txBody>
          <a:bodyPr/>
          <a:lstStyle/>
          <a:p>
            <a:fld id="{0A6D5E60-A6E0-4CA2-AE91-EF060CA94B7C}" type="slidenum">
              <a:rPr lang="en-IN" smtClean="0"/>
              <a:pPr/>
              <a:t>30</a:t>
            </a:fld>
            <a:endParaRPr lang="en-IN"/>
          </a:p>
        </p:txBody>
      </p:sp>
      <p:pic>
        <p:nvPicPr>
          <p:cNvPr id="4" name="Picture 3"/>
          <p:cNvPicPr>
            <a:picLocks noChangeAspect="1"/>
          </p:cNvPicPr>
          <p:nvPr/>
        </p:nvPicPr>
        <p:blipFill rotWithShape="1">
          <a:blip r:embed="rId2"/>
          <a:srcRect t="22064" b="7511"/>
          <a:stretch/>
        </p:blipFill>
        <p:spPr>
          <a:xfrm>
            <a:off x="6096000" y="10366"/>
            <a:ext cx="1844842" cy="2541397"/>
          </a:xfrm>
          <a:prstGeom prst="rect">
            <a:avLst/>
          </a:prstGeom>
        </p:spPr>
      </p:pic>
      <p:pic>
        <p:nvPicPr>
          <p:cNvPr id="5" name="Picture 4"/>
          <p:cNvPicPr>
            <a:picLocks noChangeAspect="1"/>
          </p:cNvPicPr>
          <p:nvPr/>
        </p:nvPicPr>
        <p:blipFill rotWithShape="1">
          <a:blip r:embed="rId3"/>
          <a:srcRect l="4974" t="10624" r="3902" b="6496"/>
          <a:stretch/>
        </p:blipFill>
        <p:spPr>
          <a:xfrm>
            <a:off x="8378465" y="13362"/>
            <a:ext cx="1808272" cy="2457121"/>
          </a:xfrm>
          <a:prstGeom prst="rect">
            <a:avLst/>
          </a:prstGeom>
        </p:spPr>
      </p:pic>
    </p:spTree>
    <p:extLst>
      <p:ext uri="{BB962C8B-B14F-4D97-AF65-F5344CB8AC3E}">
        <p14:creationId xmlns:p14="http://schemas.microsoft.com/office/powerpoint/2010/main" xmlns="" val="1344105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2A9CDE-BC45-8F6E-723B-F28ECF49EC2E}"/>
              </a:ext>
            </a:extLst>
          </p:cNvPr>
          <p:cNvSpPr>
            <a:spLocks noGrp="1"/>
          </p:cNvSpPr>
          <p:nvPr>
            <p:ph type="title"/>
          </p:nvPr>
        </p:nvSpPr>
        <p:spPr/>
        <p:txBody>
          <a:bodyPr/>
          <a:lstStyle/>
          <a:p>
            <a:endParaRPr lang="en-IN"/>
          </a:p>
        </p:txBody>
      </p:sp>
      <p:sp>
        <p:nvSpPr>
          <p:cNvPr id="4" name="Date Placeholder 3">
            <a:extLst>
              <a:ext uri="{FF2B5EF4-FFF2-40B4-BE49-F238E27FC236}">
                <a16:creationId xmlns:a16="http://schemas.microsoft.com/office/drawing/2014/main" xmlns="" id="{36189036-2134-8D81-EB97-F1DDF40770ED}"/>
              </a:ext>
            </a:extLst>
          </p:cNvPr>
          <p:cNvSpPr>
            <a:spLocks noGrp="1"/>
          </p:cNvSpPr>
          <p:nvPr>
            <p:ph type="dt" sz="half" idx="10"/>
          </p:nvPr>
        </p:nvSpPr>
        <p:spPr/>
        <p:txBody>
          <a:bodyPr/>
          <a:lstStyle/>
          <a:p>
            <a:fld id="{B544E2DD-EBCF-4C35-A3E7-7E59F6622D7D}" type="datetime1">
              <a:rPr lang="en-IN" smtClean="0"/>
              <a:pPr/>
              <a:t>19-06-2024</a:t>
            </a:fld>
            <a:endParaRPr lang="en-IN"/>
          </a:p>
        </p:txBody>
      </p:sp>
      <p:sp>
        <p:nvSpPr>
          <p:cNvPr id="5" name="Footer Placeholder 4">
            <a:extLst>
              <a:ext uri="{FF2B5EF4-FFF2-40B4-BE49-F238E27FC236}">
                <a16:creationId xmlns:a16="http://schemas.microsoft.com/office/drawing/2014/main" xmlns="" id="{417BB372-1EA8-D98D-C13B-B6693F62CA3E}"/>
              </a:ext>
            </a:extLst>
          </p:cNvPr>
          <p:cNvSpPr>
            <a:spLocks noGrp="1"/>
          </p:cNvSpPr>
          <p:nvPr>
            <p:ph type="ftr" sz="quarter" idx="11"/>
          </p:nvPr>
        </p:nvSpPr>
        <p:spPr/>
        <p:txBody>
          <a:bodyPr/>
          <a:lstStyle/>
          <a:p>
            <a:r>
              <a:rPr lang="en-IN"/>
              <a:t>Kinetics and Kinematics of ADL </a:t>
            </a:r>
          </a:p>
        </p:txBody>
      </p:sp>
      <p:sp>
        <p:nvSpPr>
          <p:cNvPr id="6" name="Slide Number Placeholder 5">
            <a:extLst>
              <a:ext uri="{FF2B5EF4-FFF2-40B4-BE49-F238E27FC236}">
                <a16:creationId xmlns:a16="http://schemas.microsoft.com/office/drawing/2014/main" xmlns="" id="{B7F41999-B15A-ACAD-363F-3EC93A646D87}"/>
              </a:ext>
            </a:extLst>
          </p:cNvPr>
          <p:cNvSpPr>
            <a:spLocks noGrp="1"/>
          </p:cNvSpPr>
          <p:nvPr>
            <p:ph type="sldNum" sz="quarter" idx="12"/>
          </p:nvPr>
        </p:nvSpPr>
        <p:spPr/>
        <p:txBody>
          <a:bodyPr/>
          <a:lstStyle/>
          <a:p>
            <a:fld id="{0A6D5E60-A6E0-4CA2-AE91-EF060CA94B7C}" type="slidenum">
              <a:rPr lang="en-IN" smtClean="0"/>
              <a:pPr/>
              <a:t>31</a:t>
            </a:fld>
            <a:endParaRPr lang="en-IN"/>
          </a:p>
        </p:txBody>
      </p:sp>
      <p:pic>
        <p:nvPicPr>
          <p:cNvPr id="2050" name="Picture 2" descr="Jerry Simple Animation [gif] by Tony Pinkevych for Untime Studio on Dribbble">
            <a:extLst>
              <a:ext uri="{FF2B5EF4-FFF2-40B4-BE49-F238E27FC236}">
                <a16:creationId xmlns:a16="http://schemas.microsoft.com/office/drawing/2014/main" xmlns="" id="{7A83BDEA-B7AF-70CB-28C6-B7CE0C3765DC}"/>
              </a:ext>
            </a:extLst>
          </p:cNvPr>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3444346" y="1846263"/>
            <a:ext cx="5363633" cy="40227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791598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b="1" dirty="0">
                <a:effectLst>
                  <a:outerShdw blurRad="38100" dist="38100" dir="2700000" algn="tl">
                    <a:srgbClr val="000000">
                      <a:alpha val="43137"/>
                    </a:srgbClr>
                  </a:outerShdw>
                </a:effectLst>
              </a:rPr>
              <a:t>SQUATTING </a:t>
            </a:r>
          </a:p>
        </p:txBody>
      </p:sp>
      <p:sp>
        <p:nvSpPr>
          <p:cNvPr id="3" name="Content Placeholder 2"/>
          <p:cNvSpPr>
            <a:spLocks noGrp="1"/>
          </p:cNvSpPr>
          <p:nvPr>
            <p:ph idx="1"/>
          </p:nvPr>
        </p:nvSpPr>
        <p:spPr/>
        <p:txBody>
          <a:bodyPr>
            <a:normAutofit/>
          </a:bodyPr>
          <a:lstStyle/>
          <a:p>
            <a:pPr marL="0" indent="0" algn="just">
              <a:buNone/>
            </a:pPr>
            <a:r>
              <a:rPr lang="en-IN" dirty="0"/>
              <a:t>Kinematics- Sequence of event </a:t>
            </a:r>
          </a:p>
          <a:p>
            <a:pPr algn="just"/>
            <a:r>
              <a:rPr lang="en-IN" b="1" dirty="0"/>
              <a:t>Foot</a:t>
            </a:r>
            <a:r>
              <a:rPr lang="en-IN" dirty="0"/>
              <a:t>- stabilized on the ground. During the initial phase of the movement, the centre of pressure (COP) is shifted towards the heel and next, during the second phase of the movement, which is braking, COP is shifted towards the toes.</a:t>
            </a:r>
          </a:p>
          <a:p>
            <a:pPr algn="just"/>
            <a:r>
              <a:rPr lang="en-IN" b="1" dirty="0"/>
              <a:t>Ankle-</a:t>
            </a:r>
            <a:r>
              <a:rPr lang="en-IN" dirty="0"/>
              <a:t>dorsiflexion / plantarflexion, eversion/inversion, as well as a small amount of abduction and adduction.</a:t>
            </a:r>
          </a:p>
          <a:p>
            <a:pPr algn="just"/>
            <a:r>
              <a:rPr lang="en-IN" b="1" dirty="0"/>
              <a:t>Knee </a:t>
            </a:r>
            <a:r>
              <a:rPr lang="en-IN" dirty="0"/>
              <a:t>- carries out sagittal plane movement throughout a range of motion of 0 to approximately 160 degree of flexion A small amount of axial rotation is also present at the joint during dynamic movement, with the femur rotating laterally during flexion and medially during extension with respect to the tibia.</a:t>
            </a:r>
          </a:p>
          <a:p>
            <a:pPr marL="0" indent="0" algn="just">
              <a:buNone/>
            </a:pPr>
            <a:endParaRPr lang="en-IN" dirty="0"/>
          </a:p>
        </p:txBody>
      </p:sp>
      <p:sp>
        <p:nvSpPr>
          <p:cNvPr id="4" name="Date Placeholder 3"/>
          <p:cNvSpPr>
            <a:spLocks noGrp="1"/>
          </p:cNvSpPr>
          <p:nvPr>
            <p:ph type="dt" sz="half" idx="10"/>
          </p:nvPr>
        </p:nvSpPr>
        <p:spPr/>
        <p:txBody>
          <a:bodyPr/>
          <a:lstStyle/>
          <a:p>
            <a:fld id="{C7E89B8D-3C82-4824-ACDE-AD492F05FA61}" type="datetime1">
              <a:rPr lang="en-IN" smtClean="0"/>
              <a:pPr/>
              <a:t>19-06-2024</a:t>
            </a:fld>
            <a:endParaRPr lang="en-IN"/>
          </a:p>
        </p:txBody>
      </p:sp>
      <p:sp>
        <p:nvSpPr>
          <p:cNvPr id="5" name="Footer Placeholder 4"/>
          <p:cNvSpPr>
            <a:spLocks noGrp="1"/>
          </p:cNvSpPr>
          <p:nvPr>
            <p:ph type="ftr" sz="quarter" idx="11"/>
          </p:nvPr>
        </p:nvSpPr>
        <p:spPr/>
        <p:txBody>
          <a:bodyPr/>
          <a:lstStyle/>
          <a:p>
            <a:r>
              <a:rPr lang="en-IN"/>
              <a:t>Kinetics and Kinematics of ADL </a:t>
            </a:r>
          </a:p>
        </p:txBody>
      </p:sp>
      <p:sp>
        <p:nvSpPr>
          <p:cNvPr id="6" name="Slide Number Placeholder 5"/>
          <p:cNvSpPr>
            <a:spLocks noGrp="1"/>
          </p:cNvSpPr>
          <p:nvPr>
            <p:ph type="sldNum" sz="quarter" idx="12"/>
          </p:nvPr>
        </p:nvSpPr>
        <p:spPr/>
        <p:txBody>
          <a:bodyPr/>
          <a:lstStyle/>
          <a:p>
            <a:fld id="{0A6D5E60-A6E0-4CA2-AE91-EF060CA94B7C}" type="slidenum">
              <a:rPr lang="en-IN" smtClean="0"/>
              <a:pPr/>
              <a:t>32</a:t>
            </a:fld>
            <a:endParaRPr lang="en-IN"/>
          </a:p>
        </p:txBody>
      </p:sp>
      <p:pic>
        <p:nvPicPr>
          <p:cNvPr id="1028" name="Picture 4" descr="Tips for squatti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518901" y="1"/>
            <a:ext cx="4673099" cy="206943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749949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b="1" dirty="0">
                <a:effectLst>
                  <a:outerShdw blurRad="38100" dist="38100" dir="2700000" algn="tl">
                    <a:srgbClr val="000000">
                      <a:alpha val="43137"/>
                    </a:srgbClr>
                  </a:outerShdw>
                </a:effectLst>
              </a:rPr>
              <a:t>SQUATTING </a:t>
            </a:r>
          </a:p>
        </p:txBody>
      </p:sp>
      <p:sp>
        <p:nvSpPr>
          <p:cNvPr id="3" name="Content Placeholder 2"/>
          <p:cNvSpPr>
            <a:spLocks noGrp="1"/>
          </p:cNvSpPr>
          <p:nvPr>
            <p:ph idx="1"/>
          </p:nvPr>
        </p:nvSpPr>
        <p:spPr/>
        <p:txBody>
          <a:bodyPr>
            <a:normAutofit/>
          </a:bodyPr>
          <a:lstStyle/>
          <a:p>
            <a:pPr marL="0" indent="0" algn="just">
              <a:buNone/>
            </a:pPr>
            <a:r>
              <a:rPr lang="en-IN" b="1" dirty="0"/>
              <a:t>Kinematics- Sequence of event </a:t>
            </a:r>
          </a:p>
          <a:p>
            <a:pPr algn="just"/>
            <a:r>
              <a:rPr lang="en-IN" b="1" dirty="0" err="1"/>
              <a:t>Patellofemoral</a:t>
            </a:r>
            <a:r>
              <a:rPr lang="en-IN" b="1" dirty="0"/>
              <a:t> joint- </a:t>
            </a:r>
            <a:r>
              <a:rPr lang="en-IN" dirty="0"/>
              <a:t>a gliding joint in which the patella slides over the trochlear surfaces of the femur during flexion and extension of the knee</a:t>
            </a:r>
          </a:p>
          <a:p>
            <a:pPr algn="just"/>
            <a:r>
              <a:rPr lang="en-IN" b="1" dirty="0"/>
              <a:t>ACL-</a:t>
            </a:r>
            <a:r>
              <a:rPr lang="en-IN" dirty="0"/>
              <a:t> prevents anterior </a:t>
            </a:r>
            <a:r>
              <a:rPr lang="en-IN" dirty="0" err="1"/>
              <a:t>tibial</a:t>
            </a:r>
            <a:r>
              <a:rPr lang="en-IN" dirty="0"/>
              <a:t> translation at the knee, particularly at  low flexion angles. It also plays a role in limiting internal and external rotation of the knee and inhibiting </a:t>
            </a:r>
            <a:r>
              <a:rPr lang="en-IN" dirty="0" err="1"/>
              <a:t>varus</a:t>
            </a:r>
            <a:r>
              <a:rPr lang="en-IN" dirty="0"/>
              <a:t>/valgus motion.</a:t>
            </a:r>
          </a:p>
          <a:p>
            <a:pPr algn="just"/>
            <a:r>
              <a:rPr lang="en-IN" b="1" dirty="0"/>
              <a:t>Hip joint- </a:t>
            </a:r>
            <a:r>
              <a:rPr lang="en-IN" dirty="0"/>
              <a:t>During the squat, hip torques increase in conjunction with increases in hip flexion, with maximal torque occurring near the bottom phase of movement</a:t>
            </a:r>
          </a:p>
          <a:p>
            <a:pPr marL="0" indent="0" algn="just">
              <a:buNone/>
            </a:pPr>
            <a:endParaRPr lang="en-IN" dirty="0"/>
          </a:p>
        </p:txBody>
      </p:sp>
      <p:sp>
        <p:nvSpPr>
          <p:cNvPr id="4" name="Date Placeholder 3"/>
          <p:cNvSpPr>
            <a:spLocks noGrp="1"/>
          </p:cNvSpPr>
          <p:nvPr>
            <p:ph type="dt" sz="half" idx="10"/>
          </p:nvPr>
        </p:nvSpPr>
        <p:spPr/>
        <p:txBody>
          <a:bodyPr/>
          <a:lstStyle/>
          <a:p>
            <a:fld id="{D38E633F-D35F-4712-824D-B879FB44C32A}" type="datetime1">
              <a:rPr lang="en-IN" smtClean="0"/>
              <a:pPr/>
              <a:t>19-06-2024</a:t>
            </a:fld>
            <a:endParaRPr lang="en-IN"/>
          </a:p>
        </p:txBody>
      </p:sp>
      <p:sp>
        <p:nvSpPr>
          <p:cNvPr id="5" name="Footer Placeholder 4"/>
          <p:cNvSpPr>
            <a:spLocks noGrp="1"/>
          </p:cNvSpPr>
          <p:nvPr>
            <p:ph type="ftr" sz="quarter" idx="11"/>
          </p:nvPr>
        </p:nvSpPr>
        <p:spPr/>
        <p:txBody>
          <a:bodyPr/>
          <a:lstStyle/>
          <a:p>
            <a:r>
              <a:rPr lang="en-IN"/>
              <a:t>Kinetics and Kinematics of ADL </a:t>
            </a:r>
          </a:p>
        </p:txBody>
      </p:sp>
      <p:sp>
        <p:nvSpPr>
          <p:cNvPr id="6" name="Slide Number Placeholder 5"/>
          <p:cNvSpPr>
            <a:spLocks noGrp="1"/>
          </p:cNvSpPr>
          <p:nvPr>
            <p:ph type="sldNum" sz="quarter" idx="12"/>
          </p:nvPr>
        </p:nvSpPr>
        <p:spPr/>
        <p:txBody>
          <a:bodyPr/>
          <a:lstStyle/>
          <a:p>
            <a:fld id="{0A6D5E60-A6E0-4CA2-AE91-EF060CA94B7C}" type="slidenum">
              <a:rPr lang="en-IN" smtClean="0"/>
              <a:pPr/>
              <a:t>33</a:t>
            </a:fld>
            <a:endParaRPr lang="en-IN"/>
          </a:p>
        </p:txBody>
      </p:sp>
      <p:pic>
        <p:nvPicPr>
          <p:cNvPr id="1028" name="Picture 4" descr="Tips for squatti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518901" y="1"/>
            <a:ext cx="4673099" cy="206943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178630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b="1" dirty="0">
                <a:effectLst>
                  <a:outerShdw blurRad="38100" dist="38100" dir="2700000" algn="tl">
                    <a:srgbClr val="000000">
                      <a:alpha val="43137"/>
                    </a:srgbClr>
                  </a:outerShdw>
                </a:effectLst>
              </a:rPr>
              <a:t>SQUATTING </a:t>
            </a:r>
          </a:p>
        </p:txBody>
      </p:sp>
      <p:sp>
        <p:nvSpPr>
          <p:cNvPr id="3" name="Content Placeholder 2"/>
          <p:cNvSpPr>
            <a:spLocks noGrp="1"/>
          </p:cNvSpPr>
          <p:nvPr>
            <p:ph idx="1"/>
          </p:nvPr>
        </p:nvSpPr>
        <p:spPr>
          <a:xfrm>
            <a:off x="838200" y="2055812"/>
            <a:ext cx="10515600" cy="4351338"/>
          </a:xfrm>
        </p:spPr>
        <p:txBody>
          <a:bodyPr>
            <a:normAutofit/>
          </a:bodyPr>
          <a:lstStyle/>
          <a:p>
            <a:pPr marL="0" indent="0" algn="just">
              <a:buNone/>
            </a:pPr>
            <a:r>
              <a:rPr lang="en-IN" b="1" dirty="0"/>
              <a:t>Kinetics- Muscle activity </a:t>
            </a:r>
          </a:p>
          <a:p>
            <a:pPr algn="just"/>
            <a:r>
              <a:rPr lang="en-IN" dirty="0"/>
              <a:t>At the beginning of the movement, the quadriceps muscle does not exhibit any electrical activity. The movement is initiated by the </a:t>
            </a:r>
            <a:r>
              <a:rPr lang="en-IN" b="1" dirty="0"/>
              <a:t>anterior </a:t>
            </a:r>
            <a:r>
              <a:rPr lang="en-IN" b="1" dirty="0" err="1"/>
              <a:t>tibialis</a:t>
            </a:r>
            <a:r>
              <a:rPr lang="en-IN" b="1" dirty="0"/>
              <a:t> muscle</a:t>
            </a:r>
            <a:r>
              <a:rPr lang="en-IN" dirty="0"/>
              <a:t>. Inhibition of ankle joint muscles can contribute to the shift of COP </a:t>
            </a:r>
            <a:endParaRPr lang="en-IN" b="1" dirty="0"/>
          </a:p>
          <a:p>
            <a:pPr algn="just"/>
            <a:r>
              <a:rPr lang="en-IN" b="1" dirty="0"/>
              <a:t>The Gastrocnemius- </a:t>
            </a:r>
            <a:r>
              <a:rPr lang="en-IN" dirty="0"/>
              <a:t> medial head acts as a dynamic knee stabilizer during squatting helping to offset knee valgus moments as well as limiting posterior </a:t>
            </a:r>
            <a:r>
              <a:rPr lang="en-IN" dirty="0" err="1"/>
              <a:t>tibial</a:t>
            </a:r>
            <a:r>
              <a:rPr lang="en-IN" dirty="0"/>
              <a:t> translation The gastrocnemius shows only moderate levels of activation during squatting, with activity tending to progressively increase as the knees flex and decrease as the knees extend</a:t>
            </a:r>
            <a:endParaRPr lang="en-IN" b="1" dirty="0"/>
          </a:p>
        </p:txBody>
      </p:sp>
      <p:sp>
        <p:nvSpPr>
          <p:cNvPr id="4" name="Date Placeholder 3"/>
          <p:cNvSpPr>
            <a:spLocks noGrp="1"/>
          </p:cNvSpPr>
          <p:nvPr>
            <p:ph type="dt" sz="half" idx="10"/>
          </p:nvPr>
        </p:nvSpPr>
        <p:spPr/>
        <p:txBody>
          <a:bodyPr/>
          <a:lstStyle/>
          <a:p>
            <a:fld id="{AB4B7E5C-97D5-45D1-85E9-D667E7EBF3BF}" type="datetime1">
              <a:rPr lang="en-IN" smtClean="0"/>
              <a:pPr/>
              <a:t>19-06-2024</a:t>
            </a:fld>
            <a:endParaRPr lang="en-IN"/>
          </a:p>
        </p:txBody>
      </p:sp>
      <p:sp>
        <p:nvSpPr>
          <p:cNvPr id="5" name="Footer Placeholder 4"/>
          <p:cNvSpPr>
            <a:spLocks noGrp="1"/>
          </p:cNvSpPr>
          <p:nvPr>
            <p:ph type="ftr" sz="quarter" idx="11"/>
          </p:nvPr>
        </p:nvSpPr>
        <p:spPr/>
        <p:txBody>
          <a:bodyPr/>
          <a:lstStyle/>
          <a:p>
            <a:r>
              <a:rPr lang="en-IN"/>
              <a:t>Kinetics and Kinematics of ADL </a:t>
            </a:r>
          </a:p>
        </p:txBody>
      </p:sp>
      <p:sp>
        <p:nvSpPr>
          <p:cNvPr id="6" name="Slide Number Placeholder 5"/>
          <p:cNvSpPr>
            <a:spLocks noGrp="1"/>
          </p:cNvSpPr>
          <p:nvPr>
            <p:ph type="sldNum" sz="quarter" idx="12"/>
          </p:nvPr>
        </p:nvSpPr>
        <p:spPr/>
        <p:txBody>
          <a:bodyPr/>
          <a:lstStyle/>
          <a:p>
            <a:fld id="{0A6D5E60-A6E0-4CA2-AE91-EF060CA94B7C}" type="slidenum">
              <a:rPr lang="en-IN" smtClean="0"/>
              <a:pPr/>
              <a:t>34</a:t>
            </a:fld>
            <a:endParaRPr lang="en-IN"/>
          </a:p>
        </p:txBody>
      </p:sp>
      <p:pic>
        <p:nvPicPr>
          <p:cNvPr id="1028" name="Picture 4" descr="Tips for squatti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518901" y="1"/>
            <a:ext cx="4673099" cy="206943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38121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b="1" dirty="0">
                <a:effectLst>
                  <a:outerShdw blurRad="38100" dist="38100" dir="2700000" algn="tl">
                    <a:srgbClr val="000000">
                      <a:alpha val="43137"/>
                    </a:srgbClr>
                  </a:outerShdw>
                </a:effectLst>
              </a:rPr>
              <a:t>SQUATTING </a:t>
            </a:r>
          </a:p>
        </p:txBody>
      </p:sp>
      <p:sp>
        <p:nvSpPr>
          <p:cNvPr id="3" name="Content Placeholder 2"/>
          <p:cNvSpPr>
            <a:spLocks noGrp="1"/>
          </p:cNvSpPr>
          <p:nvPr>
            <p:ph idx="1"/>
          </p:nvPr>
        </p:nvSpPr>
        <p:spPr>
          <a:xfrm>
            <a:off x="838200" y="2055812"/>
            <a:ext cx="10515600" cy="4351338"/>
          </a:xfrm>
        </p:spPr>
        <p:txBody>
          <a:bodyPr>
            <a:normAutofit/>
          </a:bodyPr>
          <a:lstStyle/>
          <a:p>
            <a:pPr marL="0" indent="0" algn="just">
              <a:buNone/>
            </a:pPr>
            <a:r>
              <a:rPr lang="en-IN" b="1" dirty="0"/>
              <a:t>Kinetics- Muscle activity</a:t>
            </a:r>
          </a:p>
          <a:p>
            <a:pPr algn="just"/>
            <a:r>
              <a:rPr lang="en-IN" b="1" dirty="0"/>
              <a:t>The hamstrings </a:t>
            </a:r>
            <a:r>
              <a:rPr lang="en-IN" dirty="0"/>
              <a:t>(biceps </a:t>
            </a:r>
            <a:r>
              <a:rPr lang="en-IN" dirty="0" err="1"/>
              <a:t>femoris</a:t>
            </a:r>
            <a:r>
              <a:rPr lang="en-IN" dirty="0"/>
              <a:t>, semitendinosus, semimembranosus) are technically antagonists of the quadriceps, opposing knee extensor moments. In closed-chain exercise, however, they behave paradoxically and co contract with the quadriceps.</a:t>
            </a:r>
          </a:p>
          <a:p>
            <a:pPr algn="just"/>
            <a:r>
              <a:rPr lang="en-IN" dirty="0"/>
              <a:t>The primary hip muscles involved during the squat are the </a:t>
            </a:r>
            <a:r>
              <a:rPr lang="en-IN" b="1" dirty="0"/>
              <a:t>gluteus </a:t>
            </a:r>
            <a:r>
              <a:rPr lang="en-IN" b="1" dirty="0" err="1"/>
              <a:t>maximus</a:t>
            </a:r>
            <a:r>
              <a:rPr lang="en-IN" b="1" dirty="0"/>
              <a:t> (GM) and the hamstrings.</a:t>
            </a:r>
            <a:r>
              <a:rPr lang="en-IN" dirty="0"/>
              <a:t> The GM is a powerful hip extensor, acting eccentrically to control squat descent and concentrically to overcome external resistance on the ascent.</a:t>
            </a:r>
            <a:r>
              <a:rPr lang="en-IN" b="1" dirty="0"/>
              <a:t> </a:t>
            </a:r>
          </a:p>
          <a:p>
            <a:pPr algn="just"/>
            <a:endParaRPr lang="en-IN" b="1" dirty="0"/>
          </a:p>
        </p:txBody>
      </p:sp>
      <p:sp>
        <p:nvSpPr>
          <p:cNvPr id="4" name="Date Placeholder 3"/>
          <p:cNvSpPr>
            <a:spLocks noGrp="1"/>
          </p:cNvSpPr>
          <p:nvPr>
            <p:ph type="dt" sz="half" idx="10"/>
          </p:nvPr>
        </p:nvSpPr>
        <p:spPr/>
        <p:txBody>
          <a:bodyPr/>
          <a:lstStyle/>
          <a:p>
            <a:fld id="{941ABC39-EA14-4E6D-A52F-B8B7A078F00C}" type="datetime1">
              <a:rPr lang="en-IN" smtClean="0"/>
              <a:pPr/>
              <a:t>19-06-2024</a:t>
            </a:fld>
            <a:endParaRPr lang="en-IN"/>
          </a:p>
        </p:txBody>
      </p:sp>
      <p:sp>
        <p:nvSpPr>
          <p:cNvPr id="5" name="Footer Placeholder 4"/>
          <p:cNvSpPr>
            <a:spLocks noGrp="1"/>
          </p:cNvSpPr>
          <p:nvPr>
            <p:ph type="ftr" sz="quarter" idx="11"/>
          </p:nvPr>
        </p:nvSpPr>
        <p:spPr/>
        <p:txBody>
          <a:bodyPr/>
          <a:lstStyle/>
          <a:p>
            <a:r>
              <a:rPr lang="en-IN"/>
              <a:t>Kinetics and Kinematics of ADL </a:t>
            </a:r>
          </a:p>
        </p:txBody>
      </p:sp>
      <p:sp>
        <p:nvSpPr>
          <p:cNvPr id="6" name="Slide Number Placeholder 5"/>
          <p:cNvSpPr>
            <a:spLocks noGrp="1"/>
          </p:cNvSpPr>
          <p:nvPr>
            <p:ph type="sldNum" sz="quarter" idx="12"/>
          </p:nvPr>
        </p:nvSpPr>
        <p:spPr/>
        <p:txBody>
          <a:bodyPr/>
          <a:lstStyle/>
          <a:p>
            <a:fld id="{0A6D5E60-A6E0-4CA2-AE91-EF060CA94B7C}" type="slidenum">
              <a:rPr lang="en-IN" smtClean="0"/>
              <a:pPr/>
              <a:t>35</a:t>
            </a:fld>
            <a:endParaRPr lang="en-IN"/>
          </a:p>
        </p:txBody>
      </p:sp>
      <p:pic>
        <p:nvPicPr>
          <p:cNvPr id="1028" name="Picture 4" descr="Tips for squatti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518901" y="1"/>
            <a:ext cx="4673099" cy="206943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73145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b="1" dirty="0">
                <a:effectLst>
                  <a:outerShdw blurRad="38100" dist="38100" dir="2700000" algn="tl">
                    <a:srgbClr val="000000">
                      <a:alpha val="43137"/>
                    </a:srgbClr>
                  </a:outerShdw>
                </a:effectLst>
              </a:rPr>
              <a:t>SQUATTING </a:t>
            </a:r>
          </a:p>
        </p:txBody>
      </p:sp>
      <p:sp>
        <p:nvSpPr>
          <p:cNvPr id="3" name="Content Placeholder 2"/>
          <p:cNvSpPr>
            <a:spLocks noGrp="1"/>
          </p:cNvSpPr>
          <p:nvPr>
            <p:ph idx="1"/>
          </p:nvPr>
        </p:nvSpPr>
        <p:spPr>
          <a:xfrm>
            <a:off x="838200" y="2055812"/>
            <a:ext cx="10515600" cy="4351338"/>
          </a:xfrm>
        </p:spPr>
        <p:txBody>
          <a:bodyPr>
            <a:normAutofit/>
          </a:bodyPr>
          <a:lstStyle/>
          <a:p>
            <a:pPr marL="0" indent="0" algn="just">
              <a:buNone/>
            </a:pPr>
            <a:r>
              <a:rPr lang="en-IN" b="1" dirty="0"/>
              <a:t>Kinetics- Muscle activity</a:t>
            </a:r>
          </a:p>
          <a:p>
            <a:pPr algn="just"/>
            <a:r>
              <a:rPr lang="en-IN" dirty="0"/>
              <a:t>The iliotibial band, the GM is also thought to play a role in stabilizing knee and pelvis during squatting</a:t>
            </a:r>
            <a:r>
              <a:rPr lang="en-IN" b="1" dirty="0"/>
              <a:t> </a:t>
            </a:r>
          </a:p>
          <a:p>
            <a:pPr algn="just"/>
            <a:endParaRPr lang="en-IN" b="1" dirty="0"/>
          </a:p>
        </p:txBody>
      </p:sp>
      <p:sp>
        <p:nvSpPr>
          <p:cNvPr id="4" name="Date Placeholder 3"/>
          <p:cNvSpPr>
            <a:spLocks noGrp="1"/>
          </p:cNvSpPr>
          <p:nvPr>
            <p:ph type="dt" sz="half" idx="10"/>
          </p:nvPr>
        </p:nvSpPr>
        <p:spPr/>
        <p:txBody>
          <a:bodyPr/>
          <a:lstStyle/>
          <a:p>
            <a:fld id="{C579DDFA-7F96-4ABE-B615-96E990B3FB62}" type="datetime1">
              <a:rPr lang="en-IN" smtClean="0"/>
              <a:pPr/>
              <a:t>19-06-2024</a:t>
            </a:fld>
            <a:endParaRPr lang="en-IN"/>
          </a:p>
        </p:txBody>
      </p:sp>
      <p:sp>
        <p:nvSpPr>
          <p:cNvPr id="5" name="Footer Placeholder 4"/>
          <p:cNvSpPr>
            <a:spLocks noGrp="1"/>
          </p:cNvSpPr>
          <p:nvPr>
            <p:ph type="ftr" sz="quarter" idx="11"/>
          </p:nvPr>
        </p:nvSpPr>
        <p:spPr/>
        <p:txBody>
          <a:bodyPr/>
          <a:lstStyle/>
          <a:p>
            <a:r>
              <a:rPr lang="en-IN"/>
              <a:t>Kinetics and Kinematics of ADL </a:t>
            </a:r>
          </a:p>
        </p:txBody>
      </p:sp>
      <p:sp>
        <p:nvSpPr>
          <p:cNvPr id="6" name="Slide Number Placeholder 5"/>
          <p:cNvSpPr>
            <a:spLocks noGrp="1"/>
          </p:cNvSpPr>
          <p:nvPr>
            <p:ph type="sldNum" sz="quarter" idx="12"/>
          </p:nvPr>
        </p:nvSpPr>
        <p:spPr/>
        <p:txBody>
          <a:bodyPr/>
          <a:lstStyle/>
          <a:p>
            <a:fld id="{0A6D5E60-A6E0-4CA2-AE91-EF060CA94B7C}" type="slidenum">
              <a:rPr lang="en-IN" smtClean="0"/>
              <a:pPr/>
              <a:t>36</a:t>
            </a:fld>
            <a:endParaRPr lang="en-IN"/>
          </a:p>
        </p:txBody>
      </p:sp>
      <p:pic>
        <p:nvPicPr>
          <p:cNvPr id="1028" name="Picture 4" descr="Tips for squatti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880095" y="1"/>
            <a:ext cx="4311905" cy="1909481"/>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Squat GIFs - Get the best GIF on GIPHY">
            <a:extLst>
              <a:ext uri="{FF2B5EF4-FFF2-40B4-BE49-F238E27FC236}">
                <a16:creationId xmlns:a16="http://schemas.microsoft.com/office/drawing/2014/main" xmlns="" id="{90840AE3-A8C5-60E2-8504-4DCEC8D6A9FA}"/>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032996" y="3793171"/>
            <a:ext cx="4278769" cy="240380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479292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LIFTING </a:t>
            </a:r>
          </a:p>
        </p:txBody>
      </p:sp>
      <p:sp>
        <p:nvSpPr>
          <p:cNvPr id="3" name="Content Placeholder 2"/>
          <p:cNvSpPr>
            <a:spLocks noGrp="1"/>
          </p:cNvSpPr>
          <p:nvPr>
            <p:ph idx="1"/>
          </p:nvPr>
        </p:nvSpPr>
        <p:spPr/>
        <p:txBody>
          <a:bodyPr/>
          <a:lstStyle/>
          <a:p>
            <a:r>
              <a:rPr lang="en-IN" dirty="0"/>
              <a:t>One of the main elements of a safe lifting task is the importance of proper body  mechanics. </a:t>
            </a:r>
          </a:p>
          <a:p>
            <a:r>
              <a:rPr lang="en-IN" dirty="0"/>
              <a:t>Proper body mechanics will ensure that the back is well protected and that the motions required at the contributing body segments are not only effective, but efficient.</a:t>
            </a:r>
          </a:p>
        </p:txBody>
      </p:sp>
      <p:sp>
        <p:nvSpPr>
          <p:cNvPr id="7" name="Date Placeholder 6"/>
          <p:cNvSpPr>
            <a:spLocks noGrp="1"/>
          </p:cNvSpPr>
          <p:nvPr>
            <p:ph type="dt" sz="half" idx="10"/>
          </p:nvPr>
        </p:nvSpPr>
        <p:spPr/>
        <p:txBody>
          <a:bodyPr/>
          <a:lstStyle/>
          <a:p>
            <a:fld id="{5E9B9B9B-F73D-4D72-8DF1-D08694D19509}" type="datetime1">
              <a:rPr lang="en-IN" smtClean="0"/>
              <a:pPr/>
              <a:t>19-06-2024</a:t>
            </a:fld>
            <a:endParaRPr lang="en-IN"/>
          </a:p>
        </p:txBody>
      </p:sp>
      <p:sp>
        <p:nvSpPr>
          <p:cNvPr id="8" name="Footer Placeholder 7"/>
          <p:cNvSpPr>
            <a:spLocks noGrp="1"/>
          </p:cNvSpPr>
          <p:nvPr>
            <p:ph type="ftr" sz="quarter" idx="11"/>
          </p:nvPr>
        </p:nvSpPr>
        <p:spPr/>
        <p:txBody>
          <a:bodyPr/>
          <a:lstStyle/>
          <a:p>
            <a:r>
              <a:rPr lang="en-IN"/>
              <a:t>Kinetics and Kinematics of ADL </a:t>
            </a:r>
          </a:p>
        </p:txBody>
      </p:sp>
      <p:sp>
        <p:nvSpPr>
          <p:cNvPr id="9" name="Slide Number Placeholder 8"/>
          <p:cNvSpPr>
            <a:spLocks noGrp="1"/>
          </p:cNvSpPr>
          <p:nvPr>
            <p:ph type="sldNum" sz="quarter" idx="12"/>
          </p:nvPr>
        </p:nvSpPr>
        <p:spPr/>
        <p:txBody>
          <a:bodyPr/>
          <a:lstStyle/>
          <a:p>
            <a:fld id="{0A6D5E60-A6E0-4CA2-AE91-EF060CA94B7C}" type="slidenum">
              <a:rPr lang="en-IN" smtClean="0"/>
              <a:pPr/>
              <a:t>37</a:t>
            </a:fld>
            <a:endParaRPr lang="en-IN"/>
          </a:p>
        </p:txBody>
      </p:sp>
      <p:pic>
        <p:nvPicPr>
          <p:cNvPr id="4" name="Picture 3"/>
          <p:cNvPicPr>
            <a:picLocks noChangeAspect="1"/>
          </p:cNvPicPr>
          <p:nvPr/>
        </p:nvPicPr>
        <p:blipFill>
          <a:blip r:embed="rId2"/>
          <a:stretch>
            <a:fillRect/>
          </a:stretch>
        </p:blipFill>
        <p:spPr>
          <a:xfrm>
            <a:off x="1977990" y="3863601"/>
            <a:ext cx="1935000" cy="2760719"/>
          </a:xfrm>
          <a:prstGeom prst="rect">
            <a:avLst/>
          </a:prstGeom>
        </p:spPr>
      </p:pic>
      <p:pic>
        <p:nvPicPr>
          <p:cNvPr id="5" name="Picture 4"/>
          <p:cNvPicPr>
            <a:picLocks noChangeAspect="1"/>
          </p:cNvPicPr>
          <p:nvPr/>
        </p:nvPicPr>
        <p:blipFill>
          <a:blip r:embed="rId3"/>
          <a:stretch>
            <a:fillRect/>
          </a:stretch>
        </p:blipFill>
        <p:spPr>
          <a:xfrm>
            <a:off x="3902830" y="3863601"/>
            <a:ext cx="1935000" cy="2760719"/>
          </a:xfrm>
          <a:prstGeom prst="rect">
            <a:avLst/>
          </a:prstGeom>
        </p:spPr>
      </p:pic>
      <p:pic>
        <p:nvPicPr>
          <p:cNvPr id="6" name="Picture 5"/>
          <p:cNvPicPr>
            <a:picLocks noChangeAspect="1"/>
          </p:cNvPicPr>
          <p:nvPr/>
        </p:nvPicPr>
        <p:blipFill>
          <a:blip r:embed="rId4"/>
          <a:stretch>
            <a:fillRect/>
          </a:stretch>
        </p:blipFill>
        <p:spPr>
          <a:xfrm>
            <a:off x="5827670" y="3863601"/>
            <a:ext cx="1935000" cy="2760719"/>
          </a:xfrm>
          <a:prstGeom prst="rect">
            <a:avLst/>
          </a:prstGeom>
        </p:spPr>
      </p:pic>
    </p:spTree>
    <p:extLst>
      <p:ext uri="{BB962C8B-B14F-4D97-AF65-F5344CB8AC3E}">
        <p14:creationId xmlns:p14="http://schemas.microsoft.com/office/powerpoint/2010/main" xmlns="" val="3388389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LIFTING </a:t>
            </a:r>
          </a:p>
        </p:txBody>
      </p:sp>
      <p:sp>
        <p:nvSpPr>
          <p:cNvPr id="3" name="Content Placeholder 2"/>
          <p:cNvSpPr>
            <a:spLocks noGrp="1"/>
          </p:cNvSpPr>
          <p:nvPr>
            <p:ph idx="1"/>
          </p:nvPr>
        </p:nvSpPr>
        <p:spPr/>
        <p:txBody>
          <a:bodyPr>
            <a:normAutofit/>
          </a:bodyPr>
          <a:lstStyle/>
          <a:p>
            <a:pPr marL="0" indent="0" algn="just">
              <a:buNone/>
            </a:pPr>
            <a:r>
              <a:rPr lang="en-IN" b="1" dirty="0">
                <a:effectLst>
                  <a:outerShdw blurRad="38100" dist="38100" dir="2700000" algn="tl">
                    <a:srgbClr val="000000">
                      <a:alpha val="43137"/>
                    </a:srgbClr>
                  </a:outerShdw>
                </a:effectLst>
              </a:rPr>
              <a:t>Kinematics – Sequence Of Movement </a:t>
            </a:r>
          </a:p>
          <a:p>
            <a:pPr algn="just"/>
            <a:r>
              <a:rPr lang="en-IN" dirty="0"/>
              <a:t>The movement begins with an active postural “set” by the head, trunk, and pelvis.</a:t>
            </a:r>
          </a:p>
          <a:p>
            <a:pPr algn="just"/>
            <a:r>
              <a:rPr lang="en-IN" dirty="0"/>
              <a:t>The individual holds his or her head and trunk in their midline alignment and stabilizes the lumbar spine by moving the pelvis into its neutral position.</a:t>
            </a:r>
            <a:endParaRPr lang="en-IN" b="1" dirty="0">
              <a:effectLst>
                <a:outerShdw blurRad="38100" dist="38100" dir="2700000" algn="tl">
                  <a:srgbClr val="000000">
                    <a:alpha val="43137"/>
                  </a:srgbClr>
                </a:outerShdw>
              </a:effectLst>
            </a:endParaRPr>
          </a:p>
          <a:p>
            <a:pPr algn="just"/>
            <a:r>
              <a:rPr lang="en-IN" dirty="0"/>
              <a:t>At no time during the activity should the individual flex the spine; it should remain in its properly aligned position, using the hips to move the torso rather than the back. Prior to lifting, the individual tests the object to be lifted to get an idea of its weight</a:t>
            </a:r>
          </a:p>
        </p:txBody>
      </p:sp>
      <p:sp>
        <p:nvSpPr>
          <p:cNvPr id="4" name="Date Placeholder 3"/>
          <p:cNvSpPr>
            <a:spLocks noGrp="1"/>
          </p:cNvSpPr>
          <p:nvPr>
            <p:ph type="dt" sz="half" idx="10"/>
          </p:nvPr>
        </p:nvSpPr>
        <p:spPr/>
        <p:txBody>
          <a:bodyPr/>
          <a:lstStyle/>
          <a:p>
            <a:fld id="{A1EBE96A-F032-4055-9E46-CEE61A869010}" type="datetime1">
              <a:rPr lang="en-IN" smtClean="0"/>
              <a:pPr/>
              <a:t>19-06-2024</a:t>
            </a:fld>
            <a:endParaRPr lang="en-IN"/>
          </a:p>
        </p:txBody>
      </p:sp>
      <p:sp>
        <p:nvSpPr>
          <p:cNvPr id="5" name="Footer Placeholder 4"/>
          <p:cNvSpPr>
            <a:spLocks noGrp="1"/>
          </p:cNvSpPr>
          <p:nvPr>
            <p:ph type="ftr" sz="quarter" idx="11"/>
          </p:nvPr>
        </p:nvSpPr>
        <p:spPr/>
        <p:txBody>
          <a:bodyPr/>
          <a:lstStyle/>
          <a:p>
            <a:r>
              <a:rPr lang="en-IN"/>
              <a:t>Kinetics and Kinematics of ADL </a:t>
            </a:r>
          </a:p>
        </p:txBody>
      </p:sp>
      <p:sp>
        <p:nvSpPr>
          <p:cNvPr id="6" name="Slide Number Placeholder 5"/>
          <p:cNvSpPr>
            <a:spLocks noGrp="1"/>
          </p:cNvSpPr>
          <p:nvPr>
            <p:ph type="sldNum" sz="quarter" idx="12"/>
          </p:nvPr>
        </p:nvSpPr>
        <p:spPr/>
        <p:txBody>
          <a:bodyPr/>
          <a:lstStyle/>
          <a:p>
            <a:fld id="{0A6D5E60-A6E0-4CA2-AE91-EF060CA94B7C}" type="slidenum">
              <a:rPr lang="en-IN" smtClean="0"/>
              <a:pPr/>
              <a:t>38</a:t>
            </a:fld>
            <a:endParaRPr lang="en-IN"/>
          </a:p>
        </p:txBody>
      </p:sp>
      <p:pic>
        <p:nvPicPr>
          <p:cNvPr id="5122" name="Picture 2" descr="Best Weight Lifting GIFs | Gfycat">
            <a:extLst>
              <a:ext uri="{FF2B5EF4-FFF2-40B4-BE49-F238E27FC236}">
                <a16:creationId xmlns:a16="http://schemas.microsoft.com/office/drawing/2014/main" xmlns="" id="{FE970019-98CC-7479-9344-86AAFE93E3FC}"/>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853083" y="157633"/>
            <a:ext cx="2599484" cy="194767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321022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t>LIFTING </a:t>
            </a:r>
          </a:p>
        </p:txBody>
      </p:sp>
      <p:sp>
        <p:nvSpPr>
          <p:cNvPr id="3" name="Content Placeholder 2"/>
          <p:cNvSpPr>
            <a:spLocks noGrp="1"/>
          </p:cNvSpPr>
          <p:nvPr>
            <p:ph idx="1"/>
          </p:nvPr>
        </p:nvSpPr>
        <p:spPr/>
        <p:txBody>
          <a:bodyPr>
            <a:normAutofit/>
          </a:bodyPr>
          <a:lstStyle/>
          <a:p>
            <a:pPr marL="0" indent="0" algn="just">
              <a:buNone/>
            </a:pPr>
            <a:r>
              <a:rPr lang="en-IN" b="1" dirty="0">
                <a:effectLst>
                  <a:outerShdw blurRad="38100" dist="38100" dir="2700000" algn="tl">
                    <a:srgbClr val="000000">
                      <a:alpha val="43137"/>
                    </a:srgbClr>
                  </a:outerShdw>
                </a:effectLst>
              </a:rPr>
              <a:t>Kinematics – Sequence Of Movement </a:t>
            </a:r>
          </a:p>
          <a:p>
            <a:r>
              <a:rPr lang="en-IN" dirty="0"/>
              <a:t>The individual then establishes a wide base of support standing close to the object as he or she prepares to lift it.</a:t>
            </a:r>
          </a:p>
          <a:p>
            <a:r>
              <a:rPr lang="en-IN" dirty="0"/>
              <a:t>To move into a squat, the hips laterally rotate to about 45° and flex to about to 90°.</a:t>
            </a:r>
          </a:p>
          <a:p>
            <a:r>
              <a:rPr lang="en-IN" dirty="0"/>
              <a:t>The ankles move into dorsiflexion as the tibia moves forward over the foot, and the knees flex to  lower the body so the hands are able to grasp the box.</a:t>
            </a:r>
            <a:endParaRPr lang="en-IN" b="1" dirty="0">
              <a:effectLst>
                <a:outerShdw blurRad="38100" dist="38100" dir="2700000" algn="tl">
                  <a:srgbClr val="000000">
                    <a:alpha val="43137"/>
                  </a:srgbClr>
                </a:outerShdw>
              </a:effectLst>
            </a:endParaRPr>
          </a:p>
          <a:p>
            <a:pPr marL="0" indent="0" algn="just">
              <a:buNone/>
            </a:pPr>
            <a:endParaRPr lang="en-IN" b="1" dirty="0">
              <a:effectLst>
                <a:outerShdw blurRad="38100" dist="38100" dir="2700000" algn="tl">
                  <a:srgbClr val="000000">
                    <a:alpha val="43137"/>
                  </a:srgbClr>
                </a:outerShdw>
              </a:effectLst>
            </a:endParaRPr>
          </a:p>
        </p:txBody>
      </p:sp>
      <p:sp>
        <p:nvSpPr>
          <p:cNvPr id="4" name="Date Placeholder 3"/>
          <p:cNvSpPr>
            <a:spLocks noGrp="1"/>
          </p:cNvSpPr>
          <p:nvPr>
            <p:ph type="dt" sz="half" idx="10"/>
          </p:nvPr>
        </p:nvSpPr>
        <p:spPr/>
        <p:txBody>
          <a:bodyPr/>
          <a:lstStyle/>
          <a:p>
            <a:fld id="{9D570EB3-9712-45C9-998E-52EC9D55892A}" type="datetime1">
              <a:rPr lang="en-IN" smtClean="0"/>
              <a:pPr/>
              <a:t>19-06-2024</a:t>
            </a:fld>
            <a:endParaRPr lang="en-IN"/>
          </a:p>
        </p:txBody>
      </p:sp>
      <p:sp>
        <p:nvSpPr>
          <p:cNvPr id="5" name="Footer Placeholder 4"/>
          <p:cNvSpPr>
            <a:spLocks noGrp="1"/>
          </p:cNvSpPr>
          <p:nvPr>
            <p:ph type="ftr" sz="quarter" idx="11"/>
          </p:nvPr>
        </p:nvSpPr>
        <p:spPr/>
        <p:txBody>
          <a:bodyPr/>
          <a:lstStyle/>
          <a:p>
            <a:r>
              <a:rPr lang="en-IN"/>
              <a:t>Kinetics and Kinematics of ADL </a:t>
            </a:r>
          </a:p>
        </p:txBody>
      </p:sp>
      <p:sp>
        <p:nvSpPr>
          <p:cNvPr id="6" name="Slide Number Placeholder 5"/>
          <p:cNvSpPr>
            <a:spLocks noGrp="1"/>
          </p:cNvSpPr>
          <p:nvPr>
            <p:ph type="sldNum" sz="quarter" idx="12"/>
          </p:nvPr>
        </p:nvSpPr>
        <p:spPr/>
        <p:txBody>
          <a:bodyPr/>
          <a:lstStyle/>
          <a:p>
            <a:fld id="{0A6D5E60-A6E0-4CA2-AE91-EF060CA94B7C}" type="slidenum">
              <a:rPr lang="en-IN" smtClean="0"/>
              <a:pPr/>
              <a:t>39</a:t>
            </a:fld>
            <a:endParaRPr lang="en-IN"/>
          </a:p>
        </p:txBody>
      </p:sp>
    </p:spTree>
    <p:extLst>
      <p:ext uri="{BB962C8B-B14F-4D97-AF65-F5344CB8AC3E}">
        <p14:creationId xmlns:p14="http://schemas.microsoft.com/office/powerpoint/2010/main" xmlns="" val="2906789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33500"/>
            <a:ext cx="10515600" cy="4843462"/>
          </a:xfrm>
        </p:spPr>
        <p:txBody>
          <a:bodyPr>
            <a:normAutofit/>
          </a:bodyPr>
          <a:lstStyle/>
          <a:p>
            <a:r>
              <a:rPr lang="en-US" i="1" dirty="0"/>
              <a:t> Each of this skill analyses will break down the activity into 3 components. </a:t>
            </a:r>
          </a:p>
          <a:p>
            <a:r>
              <a:rPr lang="en-US" dirty="0"/>
              <a:t> The first element identifies the </a:t>
            </a:r>
            <a:r>
              <a:rPr lang="en-US" b="1" dirty="0"/>
              <a:t>SEQUENCE OF ACTIVITIES</a:t>
            </a:r>
          </a:p>
          <a:p>
            <a:r>
              <a:rPr lang="en-US" dirty="0"/>
              <a:t> The second element descripts of the </a:t>
            </a:r>
            <a:r>
              <a:rPr lang="en-US" b="1" dirty="0"/>
              <a:t>JOINT MOVEMENTS </a:t>
            </a:r>
            <a:r>
              <a:rPr lang="en-US" dirty="0"/>
              <a:t>throughout the activity </a:t>
            </a:r>
          </a:p>
          <a:p>
            <a:r>
              <a:rPr lang="en-US" dirty="0"/>
              <a:t> The third and final element distinguishes about the</a:t>
            </a:r>
            <a:r>
              <a:rPr lang="en-US" b="1" dirty="0"/>
              <a:t> MUSCLES </a:t>
            </a:r>
            <a:r>
              <a:rPr lang="en-US" dirty="0"/>
              <a:t>and how they produce  joint movement. </a:t>
            </a:r>
          </a:p>
          <a:p>
            <a:pPr marL="0" indent="0">
              <a:buNone/>
            </a:pPr>
            <a:r>
              <a:rPr lang="en-US" b="1" dirty="0"/>
              <a:t>MOBILITY</a:t>
            </a:r>
          </a:p>
          <a:p>
            <a:r>
              <a:rPr lang="en-US" dirty="0"/>
              <a:t> Mobility is important in the ability to move from one position to another and to move the body into positions that permit desired functions.</a:t>
            </a:r>
          </a:p>
          <a:p>
            <a:r>
              <a:rPr lang="en-US" dirty="0"/>
              <a:t> Mobility is basic to function. </a:t>
            </a:r>
          </a:p>
          <a:p>
            <a:pPr marL="0" indent="0">
              <a:buNone/>
            </a:pPr>
            <a:endParaRPr lang="en-US" dirty="0"/>
          </a:p>
        </p:txBody>
      </p:sp>
      <p:sp>
        <p:nvSpPr>
          <p:cNvPr id="4" name="Date Placeholder 3"/>
          <p:cNvSpPr>
            <a:spLocks noGrp="1"/>
          </p:cNvSpPr>
          <p:nvPr>
            <p:ph type="dt" sz="half" idx="10"/>
          </p:nvPr>
        </p:nvSpPr>
        <p:spPr/>
        <p:txBody>
          <a:bodyPr/>
          <a:lstStyle/>
          <a:p>
            <a:fld id="{B544E2DD-EBCF-4C35-A3E7-7E59F6622D7D}" type="datetime1">
              <a:rPr lang="en-IN" smtClean="0"/>
              <a:pPr/>
              <a:t>19-06-2024</a:t>
            </a:fld>
            <a:endParaRPr lang="en-IN"/>
          </a:p>
        </p:txBody>
      </p:sp>
      <p:sp>
        <p:nvSpPr>
          <p:cNvPr id="5" name="Footer Placeholder 4"/>
          <p:cNvSpPr>
            <a:spLocks noGrp="1"/>
          </p:cNvSpPr>
          <p:nvPr>
            <p:ph type="ftr" sz="quarter" idx="11"/>
          </p:nvPr>
        </p:nvSpPr>
        <p:spPr/>
        <p:txBody>
          <a:bodyPr/>
          <a:lstStyle/>
          <a:p>
            <a:r>
              <a:rPr lang="en-IN"/>
              <a:t>Kinetics and Kinematics of ADL </a:t>
            </a:r>
          </a:p>
        </p:txBody>
      </p:sp>
      <p:sp>
        <p:nvSpPr>
          <p:cNvPr id="6" name="Slide Number Placeholder 5"/>
          <p:cNvSpPr>
            <a:spLocks noGrp="1"/>
          </p:cNvSpPr>
          <p:nvPr>
            <p:ph type="sldNum" sz="quarter" idx="12"/>
          </p:nvPr>
        </p:nvSpPr>
        <p:spPr/>
        <p:txBody>
          <a:bodyPr/>
          <a:lstStyle/>
          <a:p>
            <a:fld id="{0A6D5E60-A6E0-4CA2-AE91-EF060CA94B7C}" type="slidenum">
              <a:rPr lang="en-IN" smtClean="0"/>
              <a:pPr/>
              <a:t>4</a:t>
            </a:fld>
            <a:endParaRPr lang="en-IN"/>
          </a:p>
        </p:txBody>
      </p:sp>
      <p:pic>
        <p:nvPicPr>
          <p:cNvPr id="1028" name="Picture 4" descr="Mobility Car Sharing – On the way to climate neutrality">
            <a:extLst>
              <a:ext uri="{FF2B5EF4-FFF2-40B4-BE49-F238E27FC236}">
                <a16:creationId xmlns:a16="http://schemas.microsoft.com/office/drawing/2014/main" xmlns="" id="{B13C1824-FEF0-36FE-5B7C-8E0A5D14DF91}"/>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050183" y="4467225"/>
            <a:ext cx="3162300" cy="1447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2511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xEl>
                                              <p:pRg st="0" end="0"/>
                                            </p:txEl>
                                          </p:spTgt>
                                        </p:tgtEl>
                                        <p:attrNameLst>
                                          <p:attrName>r</p:attrName>
                                        </p:attrNameLst>
                                      </p:cBhvr>
                                    </p:animRot>
                                    <p:animRot by="-240000">
                                      <p:cBhvr>
                                        <p:cTn id="7" dur="200" fill="hold">
                                          <p:stCondLst>
                                            <p:cond delay="200"/>
                                          </p:stCondLst>
                                        </p:cTn>
                                        <p:tgtEl>
                                          <p:spTgt spid="3">
                                            <p:txEl>
                                              <p:pRg st="0" end="0"/>
                                            </p:txEl>
                                          </p:spTgt>
                                        </p:tgtEl>
                                        <p:attrNameLst>
                                          <p:attrName>r</p:attrName>
                                        </p:attrNameLst>
                                      </p:cBhvr>
                                    </p:animRot>
                                    <p:animRot by="240000">
                                      <p:cBhvr>
                                        <p:cTn id="8" dur="200" fill="hold">
                                          <p:stCondLst>
                                            <p:cond delay="400"/>
                                          </p:stCondLst>
                                        </p:cTn>
                                        <p:tgtEl>
                                          <p:spTgt spid="3">
                                            <p:txEl>
                                              <p:pRg st="0" end="0"/>
                                            </p:txEl>
                                          </p:spTgt>
                                        </p:tgtEl>
                                        <p:attrNameLst>
                                          <p:attrName>r</p:attrName>
                                        </p:attrNameLst>
                                      </p:cBhvr>
                                    </p:animRot>
                                    <p:animRot by="-240000">
                                      <p:cBhvr>
                                        <p:cTn id="9" dur="200" fill="hold">
                                          <p:stCondLst>
                                            <p:cond delay="600"/>
                                          </p:stCondLst>
                                        </p:cTn>
                                        <p:tgtEl>
                                          <p:spTgt spid="3">
                                            <p:txEl>
                                              <p:pRg st="0" end="0"/>
                                            </p:txEl>
                                          </p:spTgt>
                                        </p:tgtEl>
                                        <p:attrNameLst>
                                          <p:attrName>r</p:attrName>
                                        </p:attrNameLst>
                                      </p:cBhvr>
                                    </p:animRot>
                                    <p:animRot by="120000">
                                      <p:cBhvr>
                                        <p:cTn id="10" dur="200" fill="hold">
                                          <p:stCondLst>
                                            <p:cond delay="800"/>
                                          </p:stCondLst>
                                        </p:cTn>
                                        <p:tgtEl>
                                          <p:spTgt spid="3">
                                            <p:txEl>
                                              <p:pRg st="0" end="0"/>
                                            </p:txEl>
                                          </p:spTgt>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3">
                                            <p:txEl>
                                              <p:pRg st="1" end="1"/>
                                            </p:txEl>
                                          </p:spTgt>
                                        </p:tgtEl>
                                        <p:attrNameLst>
                                          <p:attrName>r</p:attrName>
                                        </p:attrNameLst>
                                      </p:cBhvr>
                                    </p:animRot>
                                    <p:animRot by="-240000">
                                      <p:cBhvr>
                                        <p:cTn id="13" dur="200" fill="hold">
                                          <p:stCondLst>
                                            <p:cond delay="200"/>
                                          </p:stCondLst>
                                        </p:cTn>
                                        <p:tgtEl>
                                          <p:spTgt spid="3">
                                            <p:txEl>
                                              <p:pRg st="1" end="1"/>
                                            </p:txEl>
                                          </p:spTgt>
                                        </p:tgtEl>
                                        <p:attrNameLst>
                                          <p:attrName>r</p:attrName>
                                        </p:attrNameLst>
                                      </p:cBhvr>
                                    </p:animRot>
                                    <p:animRot by="240000">
                                      <p:cBhvr>
                                        <p:cTn id="14" dur="200" fill="hold">
                                          <p:stCondLst>
                                            <p:cond delay="400"/>
                                          </p:stCondLst>
                                        </p:cTn>
                                        <p:tgtEl>
                                          <p:spTgt spid="3">
                                            <p:txEl>
                                              <p:pRg st="1" end="1"/>
                                            </p:txEl>
                                          </p:spTgt>
                                        </p:tgtEl>
                                        <p:attrNameLst>
                                          <p:attrName>r</p:attrName>
                                        </p:attrNameLst>
                                      </p:cBhvr>
                                    </p:animRot>
                                    <p:animRot by="-240000">
                                      <p:cBhvr>
                                        <p:cTn id="15" dur="200" fill="hold">
                                          <p:stCondLst>
                                            <p:cond delay="600"/>
                                          </p:stCondLst>
                                        </p:cTn>
                                        <p:tgtEl>
                                          <p:spTgt spid="3">
                                            <p:txEl>
                                              <p:pRg st="1" end="1"/>
                                            </p:txEl>
                                          </p:spTgt>
                                        </p:tgtEl>
                                        <p:attrNameLst>
                                          <p:attrName>r</p:attrName>
                                        </p:attrNameLst>
                                      </p:cBhvr>
                                    </p:animRot>
                                    <p:animRot by="120000">
                                      <p:cBhvr>
                                        <p:cTn id="16" dur="200" fill="hold">
                                          <p:stCondLst>
                                            <p:cond delay="800"/>
                                          </p:stCondLst>
                                        </p:cTn>
                                        <p:tgtEl>
                                          <p:spTgt spid="3">
                                            <p:txEl>
                                              <p:pRg st="1" end="1"/>
                                            </p:txEl>
                                          </p:spTgt>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3">
                                            <p:txEl>
                                              <p:pRg st="2" end="2"/>
                                            </p:txEl>
                                          </p:spTgt>
                                        </p:tgtEl>
                                        <p:attrNameLst>
                                          <p:attrName>r</p:attrName>
                                        </p:attrNameLst>
                                      </p:cBhvr>
                                    </p:animRot>
                                    <p:animRot by="-240000">
                                      <p:cBhvr>
                                        <p:cTn id="19" dur="200" fill="hold">
                                          <p:stCondLst>
                                            <p:cond delay="200"/>
                                          </p:stCondLst>
                                        </p:cTn>
                                        <p:tgtEl>
                                          <p:spTgt spid="3">
                                            <p:txEl>
                                              <p:pRg st="2" end="2"/>
                                            </p:txEl>
                                          </p:spTgt>
                                        </p:tgtEl>
                                        <p:attrNameLst>
                                          <p:attrName>r</p:attrName>
                                        </p:attrNameLst>
                                      </p:cBhvr>
                                    </p:animRot>
                                    <p:animRot by="240000">
                                      <p:cBhvr>
                                        <p:cTn id="20" dur="200" fill="hold">
                                          <p:stCondLst>
                                            <p:cond delay="400"/>
                                          </p:stCondLst>
                                        </p:cTn>
                                        <p:tgtEl>
                                          <p:spTgt spid="3">
                                            <p:txEl>
                                              <p:pRg st="2" end="2"/>
                                            </p:txEl>
                                          </p:spTgt>
                                        </p:tgtEl>
                                        <p:attrNameLst>
                                          <p:attrName>r</p:attrName>
                                        </p:attrNameLst>
                                      </p:cBhvr>
                                    </p:animRot>
                                    <p:animRot by="-240000">
                                      <p:cBhvr>
                                        <p:cTn id="21" dur="200" fill="hold">
                                          <p:stCondLst>
                                            <p:cond delay="600"/>
                                          </p:stCondLst>
                                        </p:cTn>
                                        <p:tgtEl>
                                          <p:spTgt spid="3">
                                            <p:txEl>
                                              <p:pRg st="2" end="2"/>
                                            </p:txEl>
                                          </p:spTgt>
                                        </p:tgtEl>
                                        <p:attrNameLst>
                                          <p:attrName>r</p:attrName>
                                        </p:attrNameLst>
                                      </p:cBhvr>
                                    </p:animRot>
                                    <p:animRot by="120000">
                                      <p:cBhvr>
                                        <p:cTn id="22" dur="200" fill="hold">
                                          <p:stCondLst>
                                            <p:cond delay="800"/>
                                          </p:stCondLst>
                                        </p:cTn>
                                        <p:tgtEl>
                                          <p:spTgt spid="3">
                                            <p:txEl>
                                              <p:pRg st="2" end="2"/>
                                            </p:txEl>
                                          </p:spTgt>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3">
                                            <p:txEl>
                                              <p:pRg st="3" end="3"/>
                                            </p:txEl>
                                          </p:spTgt>
                                        </p:tgtEl>
                                        <p:attrNameLst>
                                          <p:attrName>r</p:attrName>
                                        </p:attrNameLst>
                                      </p:cBhvr>
                                    </p:animRot>
                                    <p:animRot by="-240000">
                                      <p:cBhvr>
                                        <p:cTn id="25" dur="200" fill="hold">
                                          <p:stCondLst>
                                            <p:cond delay="200"/>
                                          </p:stCondLst>
                                        </p:cTn>
                                        <p:tgtEl>
                                          <p:spTgt spid="3">
                                            <p:txEl>
                                              <p:pRg st="3" end="3"/>
                                            </p:txEl>
                                          </p:spTgt>
                                        </p:tgtEl>
                                        <p:attrNameLst>
                                          <p:attrName>r</p:attrName>
                                        </p:attrNameLst>
                                      </p:cBhvr>
                                    </p:animRot>
                                    <p:animRot by="240000">
                                      <p:cBhvr>
                                        <p:cTn id="26" dur="200" fill="hold">
                                          <p:stCondLst>
                                            <p:cond delay="400"/>
                                          </p:stCondLst>
                                        </p:cTn>
                                        <p:tgtEl>
                                          <p:spTgt spid="3">
                                            <p:txEl>
                                              <p:pRg st="3" end="3"/>
                                            </p:txEl>
                                          </p:spTgt>
                                        </p:tgtEl>
                                        <p:attrNameLst>
                                          <p:attrName>r</p:attrName>
                                        </p:attrNameLst>
                                      </p:cBhvr>
                                    </p:animRot>
                                    <p:animRot by="-240000">
                                      <p:cBhvr>
                                        <p:cTn id="27" dur="200" fill="hold">
                                          <p:stCondLst>
                                            <p:cond delay="600"/>
                                          </p:stCondLst>
                                        </p:cTn>
                                        <p:tgtEl>
                                          <p:spTgt spid="3">
                                            <p:txEl>
                                              <p:pRg st="3" end="3"/>
                                            </p:txEl>
                                          </p:spTgt>
                                        </p:tgtEl>
                                        <p:attrNameLst>
                                          <p:attrName>r</p:attrName>
                                        </p:attrNameLst>
                                      </p:cBhvr>
                                    </p:animRot>
                                    <p:animRot by="120000">
                                      <p:cBhvr>
                                        <p:cTn id="28" dur="200" fill="hold">
                                          <p:stCondLst>
                                            <p:cond delay="800"/>
                                          </p:stCondLst>
                                        </p:cTn>
                                        <p:tgtEl>
                                          <p:spTgt spid="3">
                                            <p:txEl>
                                              <p:pRg st="3" end="3"/>
                                            </p:txEl>
                                          </p:spTgt>
                                        </p:tgtEl>
                                        <p:attrNameLst>
                                          <p:attrName>r</p:attrName>
                                        </p:attrNameLst>
                                      </p:cBhvr>
                                    </p:animRot>
                                  </p:childTnLst>
                                </p:cTn>
                              </p:par>
                              <p:par>
                                <p:cTn id="29" presetID="32" presetClass="emph" presetSubtype="0" fill="hold" nodeType="withEffect">
                                  <p:stCondLst>
                                    <p:cond delay="0"/>
                                  </p:stCondLst>
                                  <p:childTnLst>
                                    <p:animRot by="120000">
                                      <p:cBhvr>
                                        <p:cTn id="30" dur="100" fill="hold">
                                          <p:stCondLst>
                                            <p:cond delay="0"/>
                                          </p:stCondLst>
                                        </p:cTn>
                                        <p:tgtEl>
                                          <p:spTgt spid="3">
                                            <p:txEl>
                                              <p:pRg st="4" end="4"/>
                                            </p:txEl>
                                          </p:spTgt>
                                        </p:tgtEl>
                                        <p:attrNameLst>
                                          <p:attrName>r</p:attrName>
                                        </p:attrNameLst>
                                      </p:cBhvr>
                                    </p:animRot>
                                    <p:animRot by="-240000">
                                      <p:cBhvr>
                                        <p:cTn id="31" dur="200" fill="hold">
                                          <p:stCondLst>
                                            <p:cond delay="200"/>
                                          </p:stCondLst>
                                        </p:cTn>
                                        <p:tgtEl>
                                          <p:spTgt spid="3">
                                            <p:txEl>
                                              <p:pRg st="4" end="4"/>
                                            </p:txEl>
                                          </p:spTgt>
                                        </p:tgtEl>
                                        <p:attrNameLst>
                                          <p:attrName>r</p:attrName>
                                        </p:attrNameLst>
                                      </p:cBhvr>
                                    </p:animRot>
                                    <p:animRot by="240000">
                                      <p:cBhvr>
                                        <p:cTn id="32" dur="200" fill="hold">
                                          <p:stCondLst>
                                            <p:cond delay="400"/>
                                          </p:stCondLst>
                                        </p:cTn>
                                        <p:tgtEl>
                                          <p:spTgt spid="3">
                                            <p:txEl>
                                              <p:pRg st="4" end="4"/>
                                            </p:txEl>
                                          </p:spTgt>
                                        </p:tgtEl>
                                        <p:attrNameLst>
                                          <p:attrName>r</p:attrName>
                                        </p:attrNameLst>
                                      </p:cBhvr>
                                    </p:animRot>
                                    <p:animRot by="-240000">
                                      <p:cBhvr>
                                        <p:cTn id="33" dur="200" fill="hold">
                                          <p:stCondLst>
                                            <p:cond delay="600"/>
                                          </p:stCondLst>
                                        </p:cTn>
                                        <p:tgtEl>
                                          <p:spTgt spid="3">
                                            <p:txEl>
                                              <p:pRg st="4" end="4"/>
                                            </p:txEl>
                                          </p:spTgt>
                                        </p:tgtEl>
                                        <p:attrNameLst>
                                          <p:attrName>r</p:attrName>
                                        </p:attrNameLst>
                                      </p:cBhvr>
                                    </p:animRot>
                                    <p:animRot by="120000">
                                      <p:cBhvr>
                                        <p:cTn id="34" dur="200" fill="hold">
                                          <p:stCondLst>
                                            <p:cond delay="800"/>
                                          </p:stCondLst>
                                        </p:cTn>
                                        <p:tgtEl>
                                          <p:spTgt spid="3">
                                            <p:txEl>
                                              <p:pRg st="4" end="4"/>
                                            </p:txEl>
                                          </p:spTgt>
                                        </p:tgtEl>
                                        <p:attrNameLst>
                                          <p:attrName>r</p:attrName>
                                        </p:attrNameLst>
                                      </p:cBhvr>
                                    </p:animRot>
                                  </p:childTnLst>
                                </p:cTn>
                              </p:par>
                              <p:par>
                                <p:cTn id="35" presetID="32" presetClass="emph" presetSubtype="0" fill="hold" nodeType="withEffect">
                                  <p:stCondLst>
                                    <p:cond delay="0"/>
                                  </p:stCondLst>
                                  <p:childTnLst>
                                    <p:animRot by="120000">
                                      <p:cBhvr>
                                        <p:cTn id="36" dur="100" fill="hold">
                                          <p:stCondLst>
                                            <p:cond delay="0"/>
                                          </p:stCondLst>
                                        </p:cTn>
                                        <p:tgtEl>
                                          <p:spTgt spid="3">
                                            <p:txEl>
                                              <p:pRg st="5" end="5"/>
                                            </p:txEl>
                                          </p:spTgt>
                                        </p:tgtEl>
                                        <p:attrNameLst>
                                          <p:attrName>r</p:attrName>
                                        </p:attrNameLst>
                                      </p:cBhvr>
                                    </p:animRot>
                                    <p:animRot by="-240000">
                                      <p:cBhvr>
                                        <p:cTn id="37" dur="200" fill="hold">
                                          <p:stCondLst>
                                            <p:cond delay="200"/>
                                          </p:stCondLst>
                                        </p:cTn>
                                        <p:tgtEl>
                                          <p:spTgt spid="3">
                                            <p:txEl>
                                              <p:pRg st="5" end="5"/>
                                            </p:txEl>
                                          </p:spTgt>
                                        </p:tgtEl>
                                        <p:attrNameLst>
                                          <p:attrName>r</p:attrName>
                                        </p:attrNameLst>
                                      </p:cBhvr>
                                    </p:animRot>
                                    <p:animRot by="240000">
                                      <p:cBhvr>
                                        <p:cTn id="38" dur="200" fill="hold">
                                          <p:stCondLst>
                                            <p:cond delay="400"/>
                                          </p:stCondLst>
                                        </p:cTn>
                                        <p:tgtEl>
                                          <p:spTgt spid="3">
                                            <p:txEl>
                                              <p:pRg st="5" end="5"/>
                                            </p:txEl>
                                          </p:spTgt>
                                        </p:tgtEl>
                                        <p:attrNameLst>
                                          <p:attrName>r</p:attrName>
                                        </p:attrNameLst>
                                      </p:cBhvr>
                                    </p:animRot>
                                    <p:animRot by="-240000">
                                      <p:cBhvr>
                                        <p:cTn id="39" dur="200" fill="hold">
                                          <p:stCondLst>
                                            <p:cond delay="600"/>
                                          </p:stCondLst>
                                        </p:cTn>
                                        <p:tgtEl>
                                          <p:spTgt spid="3">
                                            <p:txEl>
                                              <p:pRg st="5" end="5"/>
                                            </p:txEl>
                                          </p:spTgt>
                                        </p:tgtEl>
                                        <p:attrNameLst>
                                          <p:attrName>r</p:attrName>
                                        </p:attrNameLst>
                                      </p:cBhvr>
                                    </p:animRot>
                                    <p:animRot by="120000">
                                      <p:cBhvr>
                                        <p:cTn id="40" dur="200" fill="hold">
                                          <p:stCondLst>
                                            <p:cond delay="800"/>
                                          </p:stCondLst>
                                        </p:cTn>
                                        <p:tgtEl>
                                          <p:spTgt spid="3">
                                            <p:txEl>
                                              <p:pRg st="5" end="5"/>
                                            </p:txEl>
                                          </p:spTgt>
                                        </p:tgtEl>
                                        <p:attrNameLst>
                                          <p:attrName>r</p:attrName>
                                        </p:attrNameLst>
                                      </p:cBhvr>
                                    </p:animRot>
                                  </p:childTnLst>
                                </p:cTn>
                              </p:par>
                              <p:par>
                                <p:cTn id="41" presetID="32" presetClass="emph" presetSubtype="0" fill="hold" nodeType="withEffect">
                                  <p:stCondLst>
                                    <p:cond delay="0"/>
                                  </p:stCondLst>
                                  <p:childTnLst>
                                    <p:animRot by="120000">
                                      <p:cBhvr>
                                        <p:cTn id="42" dur="100" fill="hold">
                                          <p:stCondLst>
                                            <p:cond delay="0"/>
                                          </p:stCondLst>
                                        </p:cTn>
                                        <p:tgtEl>
                                          <p:spTgt spid="3">
                                            <p:txEl>
                                              <p:pRg st="6" end="6"/>
                                            </p:txEl>
                                          </p:spTgt>
                                        </p:tgtEl>
                                        <p:attrNameLst>
                                          <p:attrName>r</p:attrName>
                                        </p:attrNameLst>
                                      </p:cBhvr>
                                    </p:animRot>
                                    <p:animRot by="-240000">
                                      <p:cBhvr>
                                        <p:cTn id="43" dur="200" fill="hold">
                                          <p:stCondLst>
                                            <p:cond delay="200"/>
                                          </p:stCondLst>
                                        </p:cTn>
                                        <p:tgtEl>
                                          <p:spTgt spid="3">
                                            <p:txEl>
                                              <p:pRg st="6" end="6"/>
                                            </p:txEl>
                                          </p:spTgt>
                                        </p:tgtEl>
                                        <p:attrNameLst>
                                          <p:attrName>r</p:attrName>
                                        </p:attrNameLst>
                                      </p:cBhvr>
                                    </p:animRot>
                                    <p:animRot by="240000">
                                      <p:cBhvr>
                                        <p:cTn id="44" dur="200" fill="hold">
                                          <p:stCondLst>
                                            <p:cond delay="400"/>
                                          </p:stCondLst>
                                        </p:cTn>
                                        <p:tgtEl>
                                          <p:spTgt spid="3">
                                            <p:txEl>
                                              <p:pRg st="6" end="6"/>
                                            </p:txEl>
                                          </p:spTgt>
                                        </p:tgtEl>
                                        <p:attrNameLst>
                                          <p:attrName>r</p:attrName>
                                        </p:attrNameLst>
                                      </p:cBhvr>
                                    </p:animRot>
                                    <p:animRot by="-240000">
                                      <p:cBhvr>
                                        <p:cTn id="45" dur="200" fill="hold">
                                          <p:stCondLst>
                                            <p:cond delay="600"/>
                                          </p:stCondLst>
                                        </p:cTn>
                                        <p:tgtEl>
                                          <p:spTgt spid="3">
                                            <p:txEl>
                                              <p:pRg st="6" end="6"/>
                                            </p:txEl>
                                          </p:spTgt>
                                        </p:tgtEl>
                                        <p:attrNameLst>
                                          <p:attrName>r</p:attrName>
                                        </p:attrNameLst>
                                      </p:cBhvr>
                                    </p:animRot>
                                    <p:animRot by="120000">
                                      <p:cBhvr>
                                        <p:cTn id="46" dur="200" fill="hold">
                                          <p:stCondLst>
                                            <p:cond delay="800"/>
                                          </p:stCondLst>
                                        </p:cTn>
                                        <p:tgtEl>
                                          <p:spTgt spid="3">
                                            <p:txEl>
                                              <p:pRg st="6" end="6"/>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153150" y="1"/>
            <a:ext cx="6038850" cy="2179320"/>
          </a:xfrm>
          <a:prstGeom prst="rect">
            <a:avLst/>
          </a:prstGeom>
        </p:spPr>
      </p:pic>
      <p:sp>
        <p:nvSpPr>
          <p:cNvPr id="2" name="Title 1"/>
          <p:cNvSpPr>
            <a:spLocks noGrp="1"/>
          </p:cNvSpPr>
          <p:nvPr>
            <p:ph type="title"/>
          </p:nvPr>
        </p:nvSpPr>
        <p:spPr/>
        <p:txBody>
          <a:bodyPr/>
          <a:lstStyle/>
          <a:p>
            <a:r>
              <a:rPr lang="en-IN" b="1" dirty="0">
                <a:effectLst>
                  <a:outerShdw blurRad="38100" dist="38100" dir="2700000" algn="tl">
                    <a:srgbClr val="000000">
                      <a:alpha val="43137"/>
                    </a:srgbClr>
                  </a:outerShdw>
                </a:effectLst>
              </a:rPr>
              <a:t>Lifting </a:t>
            </a:r>
          </a:p>
        </p:txBody>
      </p:sp>
      <p:sp>
        <p:nvSpPr>
          <p:cNvPr id="3" name="Content Placeholder 2"/>
          <p:cNvSpPr>
            <a:spLocks noGrp="1"/>
          </p:cNvSpPr>
          <p:nvPr>
            <p:ph idx="1"/>
          </p:nvPr>
        </p:nvSpPr>
        <p:spPr/>
        <p:txBody>
          <a:bodyPr>
            <a:normAutofit/>
          </a:bodyPr>
          <a:lstStyle/>
          <a:p>
            <a:pPr marL="0" indent="0" algn="just">
              <a:buNone/>
            </a:pPr>
            <a:r>
              <a:rPr lang="en-IN" b="1" dirty="0">
                <a:effectLst>
                  <a:outerShdw blurRad="38100" dist="38100" dir="2700000" algn="tl">
                    <a:srgbClr val="000000">
                      <a:alpha val="43137"/>
                    </a:srgbClr>
                  </a:outerShdw>
                </a:effectLst>
              </a:rPr>
              <a:t>Kinematics – Sequence Of Movement </a:t>
            </a:r>
            <a:endParaRPr lang="en-IN" dirty="0"/>
          </a:p>
          <a:p>
            <a:pPr algn="just"/>
            <a:r>
              <a:rPr lang="en-IN" dirty="0"/>
              <a:t>The hip position of abduction and lateral rotation is maintained throughout the preparation phase. As the squat brings the individual’s hands closer to the box, the hips flex to move the torso over the box, keeping the back straight and in its neutral position.</a:t>
            </a:r>
          </a:p>
          <a:p>
            <a:pPr algn="just"/>
            <a:r>
              <a:rPr lang="en-IN" dirty="0"/>
              <a:t>As the squat lowers the individual close to the box, the upper extremities move forward into shoulder flexion with extended elbows to reach and obtain a firm grasp of the object.</a:t>
            </a:r>
          </a:p>
        </p:txBody>
      </p:sp>
      <p:sp>
        <p:nvSpPr>
          <p:cNvPr id="5" name="Date Placeholder 4"/>
          <p:cNvSpPr>
            <a:spLocks noGrp="1"/>
          </p:cNvSpPr>
          <p:nvPr>
            <p:ph type="dt" sz="half" idx="10"/>
          </p:nvPr>
        </p:nvSpPr>
        <p:spPr/>
        <p:txBody>
          <a:bodyPr/>
          <a:lstStyle/>
          <a:p>
            <a:fld id="{D344D446-F77D-4F87-83E3-178F67CFC174}" type="datetime1">
              <a:rPr lang="en-IN" smtClean="0"/>
              <a:pPr/>
              <a:t>19-06-2024</a:t>
            </a:fld>
            <a:endParaRPr lang="en-IN"/>
          </a:p>
        </p:txBody>
      </p:sp>
      <p:sp>
        <p:nvSpPr>
          <p:cNvPr id="6" name="Footer Placeholder 5"/>
          <p:cNvSpPr>
            <a:spLocks noGrp="1"/>
          </p:cNvSpPr>
          <p:nvPr>
            <p:ph type="ftr" sz="quarter" idx="11"/>
          </p:nvPr>
        </p:nvSpPr>
        <p:spPr/>
        <p:txBody>
          <a:bodyPr/>
          <a:lstStyle/>
          <a:p>
            <a:r>
              <a:rPr lang="en-IN"/>
              <a:t>Kinetics and Kinematics of ADL </a:t>
            </a:r>
          </a:p>
        </p:txBody>
      </p:sp>
      <p:sp>
        <p:nvSpPr>
          <p:cNvPr id="7" name="Slide Number Placeholder 6"/>
          <p:cNvSpPr>
            <a:spLocks noGrp="1"/>
          </p:cNvSpPr>
          <p:nvPr>
            <p:ph type="sldNum" sz="quarter" idx="12"/>
          </p:nvPr>
        </p:nvSpPr>
        <p:spPr/>
        <p:txBody>
          <a:bodyPr/>
          <a:lstStyle/>
          <a:p>
            <a:fld id="{0A6D5E60-A6E0-4CA2-AE91-EF060CA94B7C}" type="slidenum">
              <a:rPr lang="en-IN" smtClean="0"/>
              <a:pPr/>
              <a:t>40</a:t>
            </a:fld>
            <a:endParaRPr lang="en-IN"/>
          </a:p>
        </p:txBody>
      </p:sp>
    </p:spTree>
    <p:extLst>
      <p:ext uri="{BB962C8B-B14F-4D97-AF65-F5344CB8AC3E}">
        <p14:creationId xmlns:p14="http://schemas.microsoft.com/office/powerpoint/2010/main" xmlns="" val="42343126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31321"/>
            <a:ext cx="10515600" cy="5745642"/>
          </a:xfrm>
        </p:spPr>
        <p:txBody>
          <a:bodyPr/>
          <a:lstStyle/>
          <a:p>
            <a:r>
              <a:rPr lang="en-US" dirty="0"/>
              <a:t>To begin to lift the box, the hands obtain a secure grasp on it in finger flexion with the shoulder girdle , elbow and wrist muscles ‘set’ to accept the weight . </a:t>
            </a:r>
          </a:p>
          <a:p>
            <a:r>
              <a:rPr lang="en-US" dirty="0"/>
              <a:t> The box is then moved closer to the body with ; with the trunk erect , the individual moves to stand up. </a:t>
            </a:r>
          </a:p>
          <a:p>
            <a:r>
              <a:rPr lang="en-US" dirty="0"/>
              <a:t> Once the box is secured, the standing motion is accomplished from the power in the lower extremities. </a:t>
            </a:r>
          </a:p>
          <a:p>
            <a:r>
              <a:rPr lang="en-US" dirty="0"/>
              <a:t> The standing motion is initiated by hips and knees. </a:t>
            </a:r>
          </a:p>
          <a:p>
            <a:r>
              <a:rPr lang="en-US" dirty="0"/>
              <a:t> As the individual stands, the box remains close to the body, the trunk maintains its neutral position, and the feet maintain a wide base of support. </a:t>
            </a:r>
          </a:p>
        </p:txBody>
      </p:sp>
      <p:sp>
        <p:nvSpPr>
          <p:cNvPr id="4" name="Date Placeholder 3"/>
          <p:cNvSpPr>
            <a:spLocks noGrp="1"/>
          </p:cNvSpPr>
          <p:nvPr>
            <p:ph type="dt" sz="half" idx="10"/>
          </p:nvPr>
        </p:nvSpPr>
        <p:spPr/>
        <p:txBody>
          <a:bodyPr/>
          <a:lstStyle/>
          <a:p>
            <a:fld id="{B544E2DD-EBCF-4C35-A3E7-7E59F6622D7D}" type="datetime1">
              <a:rPr lang="en-IN" smtClean="0"/>
              <a:pPr/>
              <a:t>19-06-2024</a:t>
            </a:fld>
            <a:endParaRPr lang="en-IN"/>
          </a:p>
        </p:txBody>
      </p:sp>
      <p:sp>
        <p:nvSpPr>
          <p:cNvPr id="5" name="Footer Placeholder 4"/>
          <p:cNvSpPr>
            <a:spLocks noGrp="1"/>
          </p:cNvSpPr>
          <p:nvPr>
            <p:ph type="ftr" sz="quarter" idx="11"/>
          </p:nvPr>
        </p:nvSpPr>
        <p:spPr/>
        <p:txBody>
          <a:bodyPr/>
          <a:lstStyle/>
          <a:p>
            <a:r>
              <a:rPr lang="en-IN"/>
              <a:t>Kinetics and Kinematics of ADL </a:t>
            </a:r>
          </a:p>
        </p:txBody>
      </p:sp>
      <p:sp>
        <p:nvSpPr>
          <p:cNvPr id="6" name="Slide Number Placeholder 5"/>
          <p:cNvSpPr>
            <a:spLocks noGrp="1"/>
          </p:cNvSpPr>
          <p:nvPr>
            <p:ph type="sldNum" sz="quarter" idx="12"/>
          </p:nvPr>
        </p:nvSpPr>
        <p:spPr/>
        <p:txBody>
          <a:bodyPr/>
          <a:lstStyle/>
          <a:p>
            <a:fld id="{0A6D5E60-A6E0-4CA2-AE91-EF060CA94B7C}" type="slidenum">
              <a:rPr lang="en-IN" smtClean="0"/>
              <a:pPr/>
              <a:t>41</a:t>
            </a:fld>
            <a:endParaRPr lang="en-IN"/>
          </a:p>
        </p:txBody>
      </p:sp>
    </p:spTree>
    <p:extLst>
      <p:ext uri="{BB962C8B-B14F-4D97-AF65-F5344CB8AC3E}">
        <p14:creationId xmlns:p14="http://schemas.microsoft.com/office/powerpoint/2010/main" xmlns="" val="41352085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LIFTING </a:t>
            </a:r>
          </a:p>
        </p:txBody>
      </p:sp>
      <p:sp>
        <p:nvSpPr>
          <p:cNvPr id="3" name="Content Placeholder 2"/>
          <p:cNvSpPr>
            <a:spLocks noGrp="1"/>
          </p:cNvSpPr>
          <p:nvPr>
            <p:ph idx="1"/>
          </p:nvPr>
        </p:nvSpPr>
        <p:spPr/>
        <p:txBody>
          <a:bodyPr>
            <a:normAutofit/>
          </a:bodyPr>
          <a:lstStyle/>
          <a:p>
            <a:pPr marL="0" indent="0" algn="just">
              <a:buNone/>
            </a:pPr>
            <a:r>
              <a:rPr lang="en-IN" b="1" dirty="0">
                <a:effectLst>
                  <a:outerShdw blurRad="38100" dist="38100" dir="2700000" algn="tl">
                    <a:srgbClr val="000000">
                      <a:alpha val="43137"/>
                    </a:srgbClr>
                  </a:outerShdw>
                </a:effectLst>
              </a:rPr>
              <a:t>Kinematics – Joint motion </a:t>
            </a:r>
          </a:p>
          <a:p>
            <a:pPr algn="just"/>
            <a:r>
              <a:rPr lang="en-IN" dirty="0"/>
              <a:t>To begin to lift the box, the scapular rotators (upward and downward) </a:t>
            </a:r>
            <a:r>
              <a:rPr lang="en-IN" dirty="0" err="1"/>
              <a:t>cocontract</a:t>
            </a:r>
            <a:r>
              <a:rPr lang="en-IN" dirty="0"/>
              <a:t> to stabilize the scapula as the shoulders move to about 60° of flexion, adducted near the trunk with the shoulders midway between medial and lateral rotation.</a:t>
            </a:r>
          </a:p>
          <a:p>
            <a:r>
              <a:rPr lang="en-IN" dirty="0"/>
              <a:t>The elbows and forearms are in extension and </a:t>
            </a:r>
            <a:r>
              <a:rPr lang="en-IN" dirty="0" err="1"/>
              <a:t>midposition</a:t>
            </a:r>
            <a:r>
              <a:rPr lang="en-IN" dirty="0"/>
              <a:t> to reach for the box and grasp it.</a:t>
            </a:r>
          </a:p>
          <a:p>
            <a:r>
              <a:rPr lang="en-IN" dirty="0"/>
              <a:t>The wrists extend into functional position and the thumb and fingers move first into full extension and abduction to reach the box and then into flexion and adduction to grasp it.</a:t>
            </a:r>
          </a:p>
        </p:txBody>
      </p:sp>
      <p:sp>
        <p:nvSpPr>
          <p:cNvPr id="5" name="Date Placeholder 4"/>
          <p:cNvSpPr>
            <a:spLocks noGrp="1"/>
          </p:cNvSpPr>
          <p:nvPr>
            <p:ph type="dt" sz="half" idx="10"/>
          </p:nvPr>
        </p:nvSpPr>
        <p:spPr/>
        <p:txBody>
          <a:bodyPr/>
          <a:lstStyle/>
          <a:p>
            <a:fld id="{013D2DEF-4D86-45AF-AD48-F8C54364E32A}" type="datetime1">
              <a:rPr lang="en-IN" smtClean="0"/>
              <a:pPr/>
              <a:t>19-06-2024</a:t>
            </a:fld>
            <a:endParaRPr lang="en-IN"/>
          </a:p>
        </p:txBody>
      </p:sp>
      <p:sp>
        <p:nvSpPr>
          <p:cNvPr id="6" name="Footer Placeholder 5"/>
          <p:cNvSpPr>
            <a:spLocks noGrp="1"/>
          </p:cNvSpPr>
          <p:nvPr>
            <p:ph type="ftr" sz="quarter" idx="11"/>
          </p:nvPr>
        </p:nvSpPr>
        <p:spPr/>
        <p:txBody>
          <a:bodyPr/>
          <a:lstStyle/>
          <a:p>
            <a:r>
              <a:rPr lang="en-IN"/>
              <a:t>Kinetics and Kinematics of ADL </a:t>
            </a:r>
          </a:p>
        </p:txBody>
      </p:sp>
      <p:sp>
        <p:nvSpPr>
          <p:cNvPr id="7" name="Slide Number Placeholder 6"/>
          <p:cNvSpPr>
            <a:spLocks noGrp="1"/>
          </p:cNvSpPr>
          <p:nvPr>
            <p:ph type="sldNum" sz="quarter" idx="12"/>
          </p:nvPr>
        </p:nvSpPr>
        <p:spPr/>
        <p:txBody>
          <a:bodyPr/>
          <a:lstStyle/>
          <a:p>
            <a:fld id="{0A6D5E60-A6E0-4CA2-AE91-EF060CA94B7C}" type="slidenum">
              <a:rPr lang="en-IN" smtClean="0"/>
              <a:pPr/>
              <a:t>42</a:t>
            </a:fld>
            <a:endParaRPr lang="en-IN"/>
          </a:p>
        </p:txBody>
      </p:sp>
      <p:pic>
        <p:nvPicPr>
          <p:cNvPr id="4" name="Picture 3"/>
          <p:cNvPicPr>
            <a:picLocks noChangeAspect="1"/>
          </p:cNvPicPr>
          <p:nvPr/>
        </p:nvPicPr>
        <p:blipFill>
          <a:blip r:embed="rId2"/>
          <a:stretch>
            <a:fillRect/>
          </a:stretch>
        </p:blipFill>
        <p:spPr>
          <a:xfrm>
            <a:off x="6153150" y="1"/>
            <a:ext cx="6038850" cy="2179320"/>
          </a:xfrm>
          <a:prstGeom prst="rect">
            <a:avLst/>
          </a:prstGeom>
        </p:spPr>
      </p:pic>
    </p:spTree>
    <p:extLst>
      <p:ext uri="{BB962C8B-B14F-4D97-AF65-F5344CB8AC3E}">
        <p14:creationId xmlns:p14="http://schemas.microsoft.com/office/powerpoint/2010/main" xmlns="" val="24356719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LIFTING </a:t>
            </a:r>
          </a:p>
        </p:txBody>
      </p:sp>
      <p:sp>
        <p:nvSpPr>
          <p:cNvPr id="3" name="Content Placeholder 2"/>
          <p:cNvSpPr>
            <a:spLocks noGrp="1"/>
          </p:cNvSpPr>
          <p:nvPr>
            <p:ph idx="1"/>
          </p:nvPr>
        </p:nvSpPr>
        <p:spPr>
          <a:xfrm>
            <a:off x="1097280" y="2023962"/>
            <a:ext cx="10058400" cy="3845132"/>
          </a:xfrm>
        </p:spPr>
        <p:txBody>
          <a:bodyPr/>
          <a:lstStyle/>
          <a:p>
            <a:pPr marL="0" indent="0">
              <a:buNone/>
            </a:pPr>
            <a:r>
              <a:rPr lang="en-IN" b="1" dirty="0">
                <a:effectLst>
                  <a:outerShdw blurRad="38100" dist="38100" dir="2700000" algn="tl">
                    <a:srgbClr val="000000">
                      <a:alpha val="43137"/>
                    </a:srgbClr>
                  </a:outerShdw>
                </a:effectLst>
              </a:rPr>
              <a:t>Kinematics – Joint motion </a:t>
            </a:r>
          </a:p>
          <a:p>
            <a:r>
              <a:rPr lang="en-IN" b="1" dirty="0">
                <a:effectLst>
                  <a:outerShdw blurRad="38100" dist="38100" dir="2700000" algn="tl">
                    <a:srgbClr val="000000">
                      <a:alpha val="43137"/>
                    </a:srgbClr>
                  </a:outerShdw>
                </a:effectLst>
              </a:rPr>
              <a:t> </a:t>
            </a:r>
            <a:r>
              <a:rPr lang="en-IN" dirty="0"/>
              <a:t>The shoulders are adducted and the scapula is stabilized against the thorax.</a:t>
            </a:r>
          </a:p>
          <a:p>
            <a:r>
              <a:rPr lang="en-IN" dirty="0"/>
              <a:t>Once the box is secured and moved closer to the trunk, the hips and knees move into extension, maintaining a wide base of support with the hips in some abduction and lateral rotation</a:t>
            </a:r>
          </a:p>
        </p:txBody>
      </p:sp>
      <p:sp>
        <p:nvSpPr>
          <p:cNvPr id="5" name="Date Placeholder 4"/>
          <p:cNvSpPr>
            <a:spLocks noGrp="1"/>
          </p:cNvSpPr>
          <p:nvPr>
            <p:ph type="dt" sz="half" idx="10"/>
          </p:nvPr>
        </p:nvSpPr>
        <p:spPr/>
        <p:txBody>
          <a:bodyPr/>
          <a:lstStyle/>
          <a:p>
            <a:fld id="{07C415C7-A283-4C27-8269-713A8BF95D87}" type="datetime1">
              <a:rPr lang="en-IN" smtClean="0"/>
              <a:pPr/>
              <a:t>19-06-2024</a:t>
            </a:fld>
            <a:endParaRPr lang="en-IN"/>
          </a:p>
        </p:txBody>
      </p:sp>
      <p:sp>
        <p:nvSpPr>
          <p:cNvPr id="6" name="Footer Placeholder 5"/>
          <p:cNvSpPr>
            <a:spLocks noGrp="1"/>
          </p:cNvSpPr>
          <p:nvPr>
            <p:ph type="ftr" sz="quarter" idx="11"/>
          </p:nvPr>
        </p:nvSpPr>
        <p:spPr/>
        <p:txBody>
          <a:bodyPr/>
          <a:lstStyle/>
          <a:p>
            <a:r>
              <a:rPr lang="en-IN"/>
              <a:t>Kinetics and Kinematics of ADL </a:t>
            </a:r>
          </a:p>
        </p:txBody>
      </p:sp>
      <p:sp>
        <p:nvSpPr>
          <p:cNvPr id="7" name="Slide Number Placeholder 6"/>
          <p:cNvSpPr>
            <a:spLocks noGrp="1"/>
          </p:cNvSpPr>
          <p:nvPr>
            <p:ph type="sldNum" sz="quarter" idx="12"/>
          </p:nvPr>
        </p:nvSpPr>
        <p:spPr/>
        <p:txBody>
          <a:bodyPr/>
          <a:lstStyle/>
          <a:p>
            <a:fld id="{0A6D5E60-A6E0-4CA2-AE91-EF060CA94B7C}" type="slidenum">
              <a:rPr lang="en-IN" smtClean="0"/>
              <a:pPr/>
              <a:t>43</a:t>
            </a:fld>
            <a:endParaRPr lang="en-IN"/>
          </a:p>
        </p:txBody>
      </p:sp>
      <p:pic>
        <p:nvPicPr>
          <p:cNvPr id="4" name="Picture 3"/>
          <p:cNvPicPr>
            <a:picLocks noChangeAspect="1"/>
          </p:cNvPicPr>
          <p:nvPr/>
        </p:nvPicPr>
        <p:blipFill>
          <a:blip r:embed="rId2"/>
          <a:stretch>
            <a:fillRect/>
          </a:stretch>
        </p:blipFill>
        <p:spPr>
          <a:xfrm>
            <a:off x="6153150" y="1"/>
            <a:ext cx="6038850" cy="2179320"/>
          </a:xfrm>
          <a:prstGeom prst="rect">
            <a:avLst/>
          </a:prstGeom>
        </p:spPr>
      </p:pic>
    </p:spTree>
    <p:extLst>
      <p:ext uri="{BB962C8B-B14F-4D97-AF65-F5344CB8AC3E}">
        <p14:creationId xmlns:p14="http://schemas.microsoft.com/office/powerpoint/2010/main" xmlns="" val="20675323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effectLst>
                  <a:outerShdw blurRad="38100" dist="38100" dir="2700000" algn="tl">
                    <a:srgbClr val="000000">
                      <a:alpha val="43137"/>
                    </a:srgbClr>
                  </a:outerShdw>
                </a:effectLst>
              </a:rPr>
              <a:t>LIFTING </a:t>
            </a:r>
          </a:p>
        </p:txBody>
      </p:sp>
      <p:sp>
        <p:nvSpPr>
          <p:cNvPr id="3" name="Content Placeholder 2"/>
          <p:cNvSpPr>
            <a:spLocks noGrp="1"/>
          </p:cNvSpPr>
          <p:nvPr>
            <p:ph idx="1"/>
          </p:nvPr>
        </p:nvSpPr>
        <p:spPr>
          <a:xfrm>
            <a:off x="1097280" y="2023962"/>
            <a:ext cx="10058400" cy="3845132"/>
          </a:xfrm>
        </p:spPr>
        <p:txBody>
          <a:bodyPr>
            <a:normAutofit/>
          </a:bodyPr>
          <a:lstStyle/>
          <a:p>
            <a:pPr marL="0" indent="0" algn="just">
              <a:buNone/>
            </a:pPr>
            <a:r>
              <a:rPr lang="en-IN" b="1" dirty="0"/>
              <a:t>Kinetics- Muscle activity </a:t>
            </a:r>
          </a:p>
          <a:p>
            <a:pPr algn="just"/>
            <a:r>
              <a:rPr lang="en-IN" dirty="0"/>
              <a:t>Neck flexors (SCM and scalene) and extensors (splenii). The erector </a:t>
            </a:r>
            <a:r>
              <a:rPr lang="en-IN" dirty="0" err="1"/>
              <a:t>spinae</a:t>
            </a:r>
            <a:r>
              <a:rPr lang="en-IN" dirty="0"/>
              <a:t> and abdominals contract to stabilize the trunk.</a:t>
            </a:r>
          </a:p>
          <a:p>
            <a:pPr algn="just"/>
            <a:r>
              <a:rPr lang="en-IN" dirty="0"/>
              <a:t>The pelvis and lumbar spine maintain their neutral position By co-contraction of the transverse abdominus and multifidus muscles.</a:t>
            </a:r>
          </a:p>
          <a:p>
            <a:pPr algn="just"/>
            <a:r>
              <a:rPr lang="en-IN" dirty="0"/>
              <a:t>The wide base of support in hip abduction is accomplished by contractions of the gluteus </a:t>
            </a:r>
            <a:r>
              <a:rPr lang="en-IN" dirty="0" err="1"/>
              <a:t>medius</a:t>
            </a:r>
            <a:r>
              <a:rPr lang="en-IN" dirty="0"/>
              <a:t> and </a:t>
            </a:r>
            <a:r>
              <a:rPr lang="en-IN" dirty="0" err="1"/>
              <a:t>minimus,TFL</a:t>
            </a:r>
            <a:r>
              <a:rPr lang="en-IN" dirty="0"/>
              <a:t>, and the sartorius.</a:t>
            </a:r>
          </a:p>
          <a:p>
            <a:r>
              <a:rPr lang="en-IN" dirty="0"/>
              <a:t>The hips are laterally rotated by the gluteus maximus and deep lateral rotators, with contributions from the sartorius.</a:t>
            </a:r>
            <a:endParaRPr lang="en-IN" b="1" dirty="0"/>
          </a:p>
          <a:p>
            <a:pPr algn="just"/>
            <a:endParaRPr lang="en-IN" dirty="0"/>
          </a:p>
        </p:txBody>
      </p:sp>
      <p:sp>
        <p:nvSpPr>
          <p:cNvPr id="5" name="Date Placeholder 4"/>
          <p:cNvSpPr>
            <a:spLocks noGrp="1"/>
          </p:cNvSpPr>
          <p:nvPr>
            <p:ph type="dt" sz="half" idx="10"/>
          </p:nvPr>
        </p:nvSpPr>
        <p:spPr/>
        <p:txBody>
          <a:bodyPr/>
          <a:lstStyle/>
          <a:p>
            <a:fld id="{DC871404-39DB-48D5-A74D-A9AA9894E14C}" type="datetime1">
              <a:rPr lang="en-IN" smtClean="0"/>
              <a:pPr/>
              <a:t>19-06-2024</a:t>
            </a:fld>
            <a:endParaRPr lang="en-IN"/>
          </a:p>
        </p:txBody>
      </p:sp>
      <p:sp>
        <p:nvSpPr>
          <p:cNvPr id="6" name="Footer Placeholder 5"/>
          <p:cNvSpPr>
            <a:spLocks noGrp="1"/>
          </p:cNvSpPr>
          <p:nvPr>
            <p:ph type="ftr" sz="quarter" idx="11"/>
          </p:nvPr>
        </p:nvSpPr>
        <p:spPr/>
        <p:txBody>
          <a:bodyPr/>
          <a:lstStyle/>
          <a:p>
            <a:r>
              <a:rPr lang="en-IN"/>
              <a:t>Kinetics and Kinematics of ADL </a:t>
            </a:r>
          </a:p>
        </p:txBody>
      </p:sp>
      <p:sp>
        <p:nvSpPr>
          <p:cNvPr id="7" name="Slide Number Placeholder 6"/>
          <p:cNvSpPr>
            <a:spLocks noGrp="1"/>
          </p:cNvSpPr>
          <p:nvPr>
            <p:ph type="sldNum" sz="quarter" idx="12"/>
          </p:nvPr>
        </p:nvSpPr>
        <p:spPr/>
        <p:txBody>
          <a:bodyPr/>
          <a:lstStyle/>
          <a:p>
            <a:fld id="{0A6D5E60-A6E0-4CA2-AE91-EF060CA94B7C}" type="slidenum">
              <a:rPr lang="en-IN" smtClean="0"/>
              <a:pPr/>
              <a:t>44</a:t>
            </a:fld>
            <a:endParaRPr lang="en-IN"/>
          </a:p>
        </p:txBody>
      </p:sp>
      <p:pic>
        <p:nvPicPr>
          <p:cNvPr id="4" name="Picture 3"/>
          <p:cNvPicPr>
            <a:picLocks noChangeAspect="1"/>
          </p:cNvPicPr>
          <p:nvPr/>
        </p:nvPicPr>
        <p:blipFill>
          <a:blip r:embed="rId2"/>
          <a:stretch>
            <a:fillRect/>
          </a:stretch>
        </p:blipFill>
        <p:spPr>
          <a:xfrm>
            <a:off x="6153150" y="1"/>
            <a:ext cx="6038850" cy="2179320"/>
          </a:xfrm>
          <a:prstGeom prst="rect">
            <a:avLst/>
          </a:prstGeom>
        </p:spPr>
      </p:pic>
    </p:spTree>
    <p:extLst>
      <p:ext uri="{BB962C8B-B14F-4D97-AF65-F5344CB8AC3E}">
        <p14:creationId xmlns:p14="http://schemas.microsoft.com/office/powerpoint/2010/main" xmlns="" val="20816919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effectLst>
                  <a:outerShdw blurRad="38100" dist="38100" dir="2700000" algn="tl">
                    <a:srgbClr val="000000">
                      <a:alpha val="43137"/>
                    </a:srgbClr>
                  </a:outerShdw>
                </a:effectLst>
              </a:rPr>
              <a:t>LIFTING </a:t>
            </a:r>
          </a:p>
        </p:txBody>
      </p:sp>
      <p:sp>
        <p:nvSpPr>
          <p:cNvPr id="3" name="Content Placeholder 2"/>
          <p:cNvSpPr>
            <a:spLocks noGrp="1"/>
          </p:cNvSpPr>
          <p:nvPr>
            <p:ph idx="1"/>
          </p:nvPr>
        </p:nvSpPr>
        <p:spPr>
          <a:xfrm>
            <a:off x="895350" y="2055812"/>
            <a:ext cx="10515600" cy="4351338"/>
          </a:xfrm>
        </p:spPr>
        <p:txBody>
          <a:bodyPr/>
          <a:lstStyle/>
          <a:p>
            <a:pPr marL="0" indent="0" algn="just">
              <a:buNone/>
            </a:pPr>
            <a:r>
              <a:rPr lang="en-IN" b="1" dirty="0"/>
              <a:t>Kinetics – Muscle activity </a:t>
            </a:r>
          </a:p>
          <a:p>
            <a:pPr algn="just"/>
            <a:r>
              <a:rPr lang="en-IN" dirty="0"/>
              <a:t>Moving into a squat, the erector </a:t>
            </a:r>
            <a:r>
              <a:rPr lang="en-IN" dirty="0" err="1"/>
              <a:t>spinae</a:t>
            </a:r>
            <a:r>
              <a:rPr lang="en-IN" dirty="0"/>
              <a:t> muscles </a:t>
            </a:r>
            <a:r>
              <a:rPr lang="en-IN" dirty="0" err="1"/>
              <a:t>isometrically</a:t>
            </a:r>
            <a:r>
              <a:rPr lang="en-IN" dirty="0"/>
              <a:t> contract to maintain proper spinal position and the abdominals provide lumbar stabilization.</a:t>
            </a:r>
          </a:p>
          <a:p>
            <a:pPr algn="just"/>
            <a:r>
              <a:rPr lang="en-IN" dirty="0"/>
              <a:t>The hips and knees flex using eccentric contractions of the gluteus </a:t>
            </a:r>
            <a:r>
              <a:rPr lang="en-IN" dirty="0" err="1"/>
              <a:t>maximus</a:t>
            </a:r>
            <a:r>
              <a:rPr lang="en-IN" dirty="0"/>
              <a:t> and hamstrings at the hip and quadriceps at the knee.</a:t>
            </a:r>
          </a:p>
          <a:p>
            <a:pPr algn="just"/>
            <a:r>
              <a:rPr lang="en-IN" dirty="0"/>
              <a:t>As the squat deepens, the deep lateral rotators, gluteus </a:t>
            </a:r>
            <a:r>
              <a:rPr lang="en-IN" dirty="0" err="1"/>
              <a:t>maximus</a:t>
            </a:r>
            <a:r>
              <a:rPr lang="en-IN" dirty="0"/>
              <a:t>, and </a:t>
            </a:r>
            <a:r>
              <a:rPr lang="en-IN" dirty="0" err="1"/>
              <a:t>sartorius</a:t>
            </a:r>
            <a:r>
              <a:rPr lang="en-IN" dirty="0"/>
              <a:t> continue to maintain the hips in lateral rotation.</a:t>
            </a:r>
            <a:endParaRPr lang="en-IN" b="1" dirty="0"/>
          </a:p>
        </p:txBody>
      </p:sp>
      <p:sp>
        <p:nvSpPr>
          <p:cNvPr id="5" name="Date Placeholder 4"/>
          <p:cNvSpPr>
            <a:spLocks noGrp="1"/>
          </p:cNvSpPr>
          <p:nvPr>
            <p:ph type="dt" sz="half" idx="10"/>
          </p:nvPr>
        </p:nvSpPr>
        <p:spPr/>
        <p:txBody>
          <a:bodyPr/>
          <a:lstStyle/>
          <a:p>
            <a:fld id="{28AE0D3C-492C-42A6-91ED-0E9CBDFE2B34}" type="datetime1">
              <a:rPr lang="en-IN" smtClean="0"/>
              <a:pPr/>
              <a:t>19-06-2024</a:t>
            </a:fld>
            <a:endParaRPr lang="en-IN"/>
          </a:p>
        </p:txBody>
      </p:sp>
      <p:sp>
        <p:nvSpPr>
          <p:cNvPr id="6" name="Footer Placeholder 5"/>
          <p:cNvSpPr>
            <a:spLocks noGrp="1"/>
          </p:cNvSpPr>
          <p:nvPr>
            <p:ph type="ftr" sz="quarter" idx="11"/>
          </p:nvPr>
        </p:nvSpPr>
        <p:spPr/>
        <p:txBody>
          <a:bodyPr/>
          <a:lstStyle/>
          <a:p>
            <a:r>
              <a:rPr lang="en-IN"/>
              <a:t>Kinetics and Kinematics of ADL </a:t>
            </a:r>
          </a:p>
        </p:txBody>
      </p:sp>
      <p:sp>
        <p:nvSpPr>
          <p:cNvPr id="7" name="Slide Number Placeholder 6"/>
          <p:cNvSpPr>
            <a:spLocks noGrp="1"/>
          </p:cNvSpPr>
          <p:nvPr>
            <p:ph type="sldNum" sz="quarter" idx="12"/>
          </p:nvPr>
        </p:nvSpPr>
        <p:spPr/>
        <p:txBody>
          <a:bodyPr/>
          <a:lstStyle/>
          <a:p>
            <a:fld id="{0A6D5E60-A6E0-4CA2-AE91-EF060CA94B7C}" type="slidenum">
              <a:rPr lang="en-IN" smtClean="0"/>
              <a:pPr/>
              <a:t>45</a:t>
            </a:fld>
            <a:endParaRPr lang="en-IN"/>
          </a:p>
        </p:txBody>
      </p:sp>
      <p:pic>
        <p:nvPicPr>
          <p:cNvPr id="4" name="Picture 3"/>
          <p:cNvPicPr>
            <a:picLocks noChangeAspect="1"/>
          </p:cNvPicPr>
          <p:nvPr/>
        </p:nvPicPr>
        <p:blipFill>
          <a:blip r:embed="rId2"/>
          <a:stretch>
            <a:fillRect/>
          </a:stretch>
        </p:blipFill>
        <p:spPr>
          <a:xfrm>
            <a:off x="6153150" y="1"/>
            <a:ext cx="6038850" cy="2179320"/>
          </a:xfrm>
          <a:prstGeom prst="rect">
            <a:avLst/>
          </a:prstGeom>
        </p:spPr>
      </p:pic>
    </p:spTree>
    <p:extLst>
      <p:ext uri="{BB962C8B-B14F-4D97-AF65-F5344CB8AC3E}">
        <p14:creationId xmlns:p14="http://schemas.microsoft.com/office/powerpoint/2010/main" xmlns="" val="28080337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effectLst>
                  <a:outerShdw blurRad="38100" dist="38100" dir="2700000" algn="tl">
                    <a:srgbClr val="000000">
                      <a:alpha val="43137"/>
                    </a:srgbClr>
                  </a:outerShdw>
                </a:effectLst>
              </a:rPr>
              <a:t>LIFTING </a:t>
            </a:r>
          </a:p>
        </p:txBody>
      </p:sp>
      <p:sp>
        <p:nvSpPr>
          <p:cNvPr id="3" name="Content Placeholder 2"/>
          <p:cNvSpPr>
            <a:spLocks noGrp="1"/>
          </p:cNvSpPr>
          <p:nvPr>
            <p:ph idx="1"/>
          </p:nvPr>
        </p:nvSpPr>
        <p:spPr/>
        <p:txBody>
          <a:bodyPr>
            <a:normAutofit/>
          </a:bodyPr>
          <a:lstStyle/>
          <a:p>
            <a:pPr marL="0" indent="0" algn="just">
              <a:buNone/>
            </a:pPr>
            <a:r>
              <a:rPr lang="en-IN" b="1" dirty="0"/>
              <a:t>Kinetics – Muscle activity </a:t>
            </a:r>
            <a:endParaRPr lang="en-IN" dirty="0"/>
          </a:p>
          <a:p>
            <a:pPr algn="just"/>
            <a:r>
              <a:rPr lang="en-IN" dirty="0"/>
              <a:t>The gastrocnemius soleus muscles stabilize the ankles in this closed chain position on the floor. Additionally, the gastrocnemius fires eccentrically to control the tibia moving forward over the foot into dorsiflexion.</a:t>
            </a:r>
          </a:p>
          <a:p>
            <a:pPr algn="just"/>
            <a:r>
              <a:rPr lang="en-IN" dirty="0"/>
              <a:t> As the squat bring the individual closer to the box , the hip extensors eccentrically control the required amount of trunk motion forward to reach towards the box, during this part of preparation phase, the erector spinae maintains the position. </a:t>
            </a:r>
          </a:p>
          <a:p>
            <a:pPr algn="just"/>
            <a:r>
              <a:rPr lang="en-IN" dirty="0"/>
              <a:t> The UEs will now be engaged for lifting task.</a:t>
            </a:r>
          </a:p>
        </p:txBody>
      </p:sp>
      <p:sp>
        <p:nvSpPr>
          <p:cNvPr id="5" name="Date Placeholder 4"/>
          <p:cNvSpPr>
            <a:spLocks noGrp="1"/>
          </p:cNvSpPr>
          <p:nvPr>
            <p:ph type="dt" sz="half" idx="10"/>
          </p:nvPr>
        </p:nvSpPr>
        <p:spPr/>
        <p:txBody>
          <a:bodyPr/>
          <a:lstStyle/>
          <a:p>
            <a:fld id="{C4AC6711-ABBA-4C4D-8FDA-43B613F9F05F}" type="datetime1">
              <a:rPr lang="en-IN" smtClean="0"/>
              <a:pPr/>
              <a:t>19-06-2024</a:t>
            </a:fld>
            <a:endParaRPr lang="en-IN"/>
          </a:p>
        </p:txBody>
      </p:sp>
      <p:sp>
        <p:nvSpPr>
          <p:cNvPr id="6" name="Footer Placeholder 5"/>
          <p:cNvSpPr>
            <a:spLocks noGrp="1"/>
          </p:cNvSpPr>
          <p:nvPr>
            <p:ph type="ftr" sz="quarter" idx="11"/>
          </p:nvPr>
        </p:nvSpPr>
        <p:spPr/>
        <p:txBody>
          <a:bodyPr/>
          <a:lstStyle/>
          <a:p>
            <a:r>
              <a:rPr lang="en-IN"/>
              <a:t>Kinetics and Kinematics of ADL </a:t>
            </a:r>
          </a:p>
        </p:txBody>
      </p:sp>
      <p:sp>
        <p:nvSpPr>
          <p:cNvPr id="7" name="Slide Number Placeholder 6"/>
          <p:cNvSpPr>
            <a:spLocks noGrp="1"/>
          </p:cNvSpPr>
          <p:nvPr>
            <p:ph type="sldNum" sz="quarter" idx="12"/>
          </p:nvPr>
        </p:nvSpPr>
        <p:spPr/>
        <p:txBody>
          <a:bodyPr/>
          <a:lstStyle/>
          <a:p>
            <a:fld id="{0A6D5E60-A6E0-4CA2-AE91-EF060CA94B7C}" type="slidenum">
              <a:rPr lang="en-IN" smtClean="0"/>
              <a:pPr/>
              <a:t>46</a:t>
            </a:fld>
            <a:endParaRPr lang="en-IN"/>
          </a:p>
        </p:txBody>
      </p:sp>
      <p:pic>
        <p:nvPicPr>
          <p:cNvPr id="4" name="Picture 3"/>
          <p:cNvPicPr>
            <a:picLocks noChangeAspect="1"/>
          </p:cNvPicPr>
          <p:nvPr/>
        </p:nvPicPr>
        <p:blipFill>
          <a:blip r:embed="rId2"/>
          <a:stretch>
            <a:fillRect/>
          </a:stretch>
        </p:blipFill>
        <p:spPr>
          <a:xfrm>
            <a:off x="6153150" y="1"/>
            <a:ext cx="6038850" cy="2179320"/>
          </a:xfrm>
          <a:prstGeom prst="rect">
            <a:avLst/>
          </a:prstGeom>
        </p:spPr>
      </p:pic>
    </p:spTree>
    <p:extLst>
      <p:ext uri="{BB962C8B-B14F-4D97-AF65-F5344CB8AC3E}">
        <p14:creationId xmlns:p14="http://schemas.microsoft.com/office/powerpoint/2010/main" xmlns="" val="41482518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10551"/>
            <a:ext cx="10515600" cy="5866412"/>
          </a:xfrm>
        </p:spPr>
        <p:txBody>
          <a:bodyPr/>
          <a:lstStyle/>
          <a:p>
            <a:r>
              <a:rPr lang="en-US" dirty="0"/>
              <a:t> </a:t>
            </a:r>
            <a:r>
              <a:rPr lang="en-IN" dirty="0"/>
              <a:t>As the box is lifted, </a:t>
            </a:r>
          </a:p>
          <a:p>
            <a:pPr marL="0" indent="0">
              <a:buNone/>
            </a:pPr>
            <a:r>
              <a:rPr lang="en-IN" dirty="0"/>
              <a:t>           1.  </a:t>
            </a:r>
            <a:r>
              <a:rPr lang="en-IN" b="1" dirty="0"/>
              <a:t>the shoulders </a:t>
            </a:r>
            <a:r>
              <a:rPr lang="en-IN" dirty="0"/>
              <a:t>move into flexion by the clavicular portion of pectoralis major, anterior deltoid, and coracobrachialis, </a:t>
            </a:r>
          </a:p>
          <a:p>
            <a:pPr marL="0" indent="0">
              <a:buNone/>
            </a:pPr>
            <a:r>
              <a:rPr lang="en-IN" dirty="0"/>
              <a:t>            and are adducted alongside the trunk by the pectoralis major, latissimus </a:t>
            </a:r>
            <a:r>
              <a:rPr lang="en-IN" dirty="0" err="1"/>
              <a:t>dorsi</a:t>
            </a:r>
            <a:r>
              <a:rPr lang="en-IN" dirty="0"/>
              <a:t>, and </a:t>
            </a:r>
            <a:r>
              <a:rPr lang="en-IN" dirty="0" err="1"/>
              <a:t>teres</a:t>
            </a:r>
            <a:r>
              <a:rPr lang="en-IN" dirty="0"/>
              <a:t> major, </a:t>
            </a:r>
          </a:p>
          <a:p>
            <a:pPr marL="0" indent="0">
              <a:buNone/>
            </a:pPr>
            <a:r>
              <a:rPr lang="en-IN" dirty="0"/>
              <a:t>             midway between medial and lateral rotation by the subscapularis, anterior deltoid, infraspinatus, and </a:t>
            </a:r>
            <a:r>
              <a:rPr lang="en-IN" dirty="0" err="1"/>
              <a:t>teres</a:t>
            </a:r>
            <a:r>
              <a:rPr lang="en-IN" dirty="0"/>
              <a:t> minor muscles.</a:t>
            </a:r>
          </a:p>
          <a:p>
            <a:pPr marL="0" indent="0">
              <a:buNone/>
            </a:pPr>
            <a:r>
              <a:rPr lang="en-IN" dirty="0"/>
              <a:t>            2. Since the shoulders are not elevated much during motions, the scapulae maintain their positions with </a:t>
            </a:r>
            <a:r>
              <a:rPr lang="en-IN" dirty="0" err="1"/>
              <a:t>cocontraction</a:t>
            </a:r>
            <a:r>
              <a:rPr lang="en-IN" dirty="0"/>
              <a:t> of upward and downward rotation to provide a stable base for humeral head. </a:t>
            </a:r>
          </a:p>
          <a:p>
            <a:pPr marL="0" indent="0">
              <a:buNone/>
            </a:pPr>
            <a:r>
              <a:rPr lang="en-IN" dirty="0"/>
              <a:t>           3. </a:t>
            </a:r>
            <a:r>
              <a:rPr lang="en-IN" b="1" dirty="0"/>
              <a:t>The elbows </a:t>
            </a:r>
            <a:r>
              <a:rPr lang="en-IN" dirty="0"/>
              <a:t>are maintained in extension  by </a:t>
            </a:r>
            <a:r>
              <a:rPr lang="en-IN" dirty="0" err="1"/>
              <a:t>cocontraction</a:t>
            </a:r>
            <a:r>
              <a:rPr lang="en-IN" dirty="0"/>
              <a:t> of triceps and elbow flexors. </a:t>
            </a:r>
          </a:p>
          <a:p>
            <a:pPr marL="0" indent="0">
              <a:buNone/>
            </a:pPr>
            <a:endParaRPr lang="en-US" dirty="0"/>
          </a:p>
        </p:txBody>
      </p:sp>
      <p:sp>
        <p:nvSpPr>
          <p:cNvPr id="4" name="Date Placeholder 3"/>
          <p:cNvSpPr>
            <a:spLocks noGrp="1"/>
          </p:cNvSpPr>
          <p:nvPr>
            <p:ph type="dt" sz="half" idx="10"/>
          </p:nvPr>
        </p:nvSpPr>
        <p:spPr/>
        <p:txBody>
          <a:bodyPr/>
          <a:lstStyle/>
          <a:p>
            <a:fld id="{B544E2DD-EBCF-4C35-A3E7-7E59F6622D7D}" type="datetime1">
              <a:rPr lang="en-IN" smtClean="0"/>
              <a:pPr/>
              <a:t>19-06-2024</a:t>
            </a:fld>
            <a:endParaRPr lang="en-IN"/>
          </a:p>
        </p:txBody>
      </p:sp>
      <p:sp>
        <p:nvSpPr>
          <p:cNvPr id="5" name="Footer Placeholder 4"/>
          <p:cNvSpPr>
            <a:spLocks noGrp="1"/>
          </p:cNvSpPr>
          <p:nvPr>
            <p:ph type="ftr" sz="quarter" idx="11"/>
          </p:nvPr>
        </p:nvSpPr>
        <p:spPr/>
        <p:txBody>
          <a:bodyPr/>
          <a:lstStyle/>
          <a:p>
            <a:r>
              <a:rPr lang="en-IN"/>
              <a:t>Kinetics and Kinematics of ADL </a:t>
            </a:r>
          </a:p>
        </p:txBody>
      </p:sp>
      <p:sp>
        <p:nvSpPr>
          <p:cNvPr id="6" name="Slide Number Placeholder 5"/>
          <p:cNvSpPr>
            <a:spLocks noGrp="1"/>
          </p:cNvSpPr>
          <p:nvPr>
            <p:ph type="sldNum" sz="quarter" idx="12"/>
          </p:nvPr>
        </p:nvSpPr>
        <p:spPr/>
        <p:txBody>
          <a:bodyPr/>
          <a:lstStyle/>
          <a:p>
            <a:fld id="{0A6D5E60-A6E0-4CA2-AE91-EF060CA94B7C}" type="slidenum">
              <a:rPr lang="en-IN" smtClean="0"/>
              <a:pPr/>
              <a:t>47</a:t>
            </a:fld>
            <a:endParaRPr lang="en-IN"/>
          </a:p>
        </p:txBody>
      </p:sp>
    </p:spTree>
    <p:extLst>
      <p:ext uri="{BB962C8B-B14F-4D97-AF65-F5344CB8AC3E}">
        <p14:creationId xmlns:p14="http://schemas.microsoft.com/office/powerpoint/2010/main" xmlns="" val="16365273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9958" y="483079"/>
            <a:ext cx="10515600" cy="5676632"/>
          </a:xfrm>
        </p:spPr>
        <p:txBody>
          <a:bodyPr/>
          <a:lstStyle/>
          <a:p>
            <a:pPr marL="0" indent="0">
              <a:buNone/>
            </a:pPr>
            <a:r>
              <a:rPr lang="en-US" dirty="0"/>
              <a:t>     4. </a:t>
            </a:r>
            <a:r>
              <a:rPr lang="en-US" b="1" dirty="0"/>
              <a:t>The wrist </a:t>
            </a:r>
            <a:r>
              <a:rPr lang="en-US" dirty="0"/>
              <a:t>stabilized by </a:t>
            </a:r>
            <a:r>
              <a:rPr lang="en-US" dirty="0" err="1"/>
              <a:t>cocontraction</a:t>
            </a:r>
            <a:r>
              <a:rPr lang="en-US" dirty="0"/>
              <a:t> of wrist extensors and finger flexors. </a:t>
            </a:r>
          </a:p>
          <a:p>
            <a:pPr marL="0" indent="0">
              <a:buNone/>
            </a:pPr>
            <a:r>
              <a:rPr lang="en-US" dirty="0"/>
              <a:t>      5. </a:t>
            </a:r>
            <a:r>
              <a:rPr lang="en-US" b="1" dirty="0"/>
              <a:t>Fingers</a:t>
            </a:r>
            <a:r>
              <a:rPr lang="en-US" dirty="0"/>
              <a:t> adducted by palmar </a:t>
            </a:r>
            <a:r>
              <a:rPr lang="en-US" dirty="0" err="1"/>
              <a:t>interossei</a:t>
            </a:r>
            <a:r>
              <a:rPr lang="en-US" dirty="0"/>
              <a:t>. </a:t>
            </a:r>
          </a:p>
          <a:p>
            <a:pPr marL="0" indent="0">
              <a:buNone/>
            </a:pPr>
            <a:r>
              <a:rPr lang="en-US" dirty="0"/>
              <a:t>      6. </a:t>
            </a:r>
            <a:r>
              <a:rPr lang="en-US" b="1" dirty="0"/>
              <a:t>Thumb</a:t>
            </a:r>
            <a:r>
              <a:rPr lang="en-US" dirty="0"/>
              <a:t> adducted and flexed by flexor </a:t>
            </a:r>
            <a:r>
              <a:rPr lang="en-US" dirty="0" err="1"/>
              <a:t>policis</a:t>
            </a:r>
            <a:r>
              <a:rPr lang="en-US" dirty="0"/>
              <a:t> and adductor </a:t>
            </a:r>
            <a:r>
              <a:rPr lang="en-US" dirty="0" err="1"/>
              <a:t>policis</a:t>
            </a:r>
            <a:r>
              <a:rPr lang="en-US" dirty="0"/>
              <a:t>. </a:t>
            </a:r>
          </a:p>
          <a:p>
            <a:pPr marL="0" indent="0">
              <a:buNone/>
            </a:pPr>
            <a:r>
              <a:rPr lang="en-US" dirty="0"/>
              <a:t>Once the box is firmly secured, all these muscles maintain and isometric contraction to grasp and hold the box in place. </a:t>
            </a:r>
          </a:p>
          <a:p>
            <a:pPr marL="0" indent="0">
              <a:buNone/>
            </a:pPr>
            <a:r>
              <a:rPr lang="en-US" dirty="0"/>
              <a:t>      7. When individual id ready to lift, </a:t>
            </a:r>
            <a:r>
              <a:rPr lang="en-US" b="1" dirty="0"/>
              <a:t>the knees and hip </a:t>
            </a:r>
            <a:r>
              <a:rPr lang="en-US" dirty="0"/>
              <a:t>extend through  contraction of gluteus maximus and hamstring at hip and quadriceps at knee. </a:t>
            </a:r>
          </a:p>
          <a:p>
            <a:pPr marL="0" indent="0">
              <a:buNone/>
            </a:pPr>
            <a:r>
              <a:rPr lang="en-US" dirty="0"/>
              <a:t>      8. The </a:t>
            </a:r>
            <a:r>
              <a:rPr lang="en-US" b="1" dirty="0"/>
              <a:t>BOS</a:t>
            </a:r>
            <a:r>
              <a:rPr lang="en-US" dirty="0"/>
              <a:t>  stays wide in hip abduction and LR; provided by </a:t>
            </a:r>
            <a:r>
              <a:rPr lang="en-US" dirty="0" err="1"/>
              <a:t>glu</a:t>
            </a:r>
            <a:r>
              <a:rPr lang="en-US" dirty="0"/>
              <a:t> </a:t>
            </a:r>
            <a:r>
              <a:rPr lang="en-US" dirty="0" err="1"/>
              <a:t>medius</a:t>
            </a:r>
            <a:r>
              <a:rPr lang="en-US" dirty="0"/>
              <a:t>, </a:t>
            </a:r>
            <a:r>
              <a:rPr lang="en-US" dirty="0" err="1"/>
              <a:t>glu</a:t>
            </a:r>
            <a:r>
              <a:rPr lang="en-US" dirty="0"/>
              <a:t> </a:t>
            </a:r>
            <a:r>
              <a:rPr lang="en-US" dirty="0" err="1"/>
              <a:t>minimus</a:t>
            </a:r>
            <a:r>
              <a:rPr lang="en-US" dirty="0"/>
              <a:t>, g max, </a:t>
            </a:r>
            <a:r>
              <a:rPr lang="en-US" dirty="0" err="1"/>
              <a:t>sartorius</a:t>
            </a:r>
            <a:r>
              <a:rPr lang="en-US" dirty="0"/>
              <a:t>, deep </a:t>
            </a:r>
            <a:r>
              <a:rPr lang="en-US" dirty="0" err="1"/>
              <a:t>lat</a:t>
            </a:r>
            <a:r>
              <a:rPr lang="en-US" dirty="0"/>
              <a:t> rotators to stand  upholding the box. </a:t>
            </a:r>
          </a:p>
        </p:txBody>
      </p:sp>
      <p:sp>
        <p:nvSpPr>
          <p:cNvPr id="4" name="Date Placeholder 3"/>
          <p:cNvSpPr>
            <a:spLocks noGrp="1"/>
          </p:cNvSpPr>
          <p:nvPr>
            <p:ph type="dt" sz="half" idx="10"/>
          </p:nvPr>
        </p:nvSpPr>
        <p:spPr/>
        <p:txBody>
          <a:bodyPr/>
          <a:lstStyle/>
          <a:p>
            <a:fld id="{B544E2DD-EBCF-4C35-A3E7-7E59F6622D7D}" type="datetime1">
              <a:rPr lang="en-IN" smtClean="0"/>
              <a:pPr/>
              <a:t>19-06-2024</a:t>
            </a:fld>
            <a:endParaRPr lang="en-IN"/>
          </a:p>
        </p:txBody>
      </p:sp>
      <p:sp>
        <p:nvSpPr>
          <p:cNvPr id="5" name="Footer Placeholder 4"/>
          <p:cNvSpPr>
            <a:spLocks noGrp="1"/>
          </p:cNvSpPr>
          <p:nvPr>
            <p:ph type="ftr" sz="quarter" idx="11"/>
          </p:nvPr>
        </p:nvSpPr>
        <p:spPr/>
        <p:txBody>
          <a:bodyPr/>
          <a:lstStyle/>
          <a:p>
            <a:r>
              <a:rPr lang="en-IN"/>
              <a:t>Kinetics and Kinematics of ADL </a:t>
            </a:r>
          </a:p>
        </p:txBody>
      </p:sp>
      <p:sp>
        <p:nvSpPr>
          <p:cNvPr id="6" name="Slide Number Placeholder 5"/>
          <p:cNvSpPr>
            <a:spLocks noGrp="1"/>
          </p:cNvSpPr>
          <p:nvPr>
            <p:ph type="sldNum" sz="quarter" idx="12"/>
          </p:nvPr>
        </p:nvSpPr>
        <p:spPr/>
        <p:txBody>
          <a:bodyPr/>
          <a:lstStyle/>
          <a:p>
            <a:fld id="{0A6D5E60-A6E0-4CA2-AE91-EF060CA94B7C}" type="slidenum">
              <a:rPr lang="en-IN" smtClean="0"/>
              <a:pPr/>
              <a:t>48</a:t>
            </a:fld>
            <a:endParaRPr lang="en-IN"/>
          </a:p>
        </p:txBody>
      </p:sp>
    </p:spTree>
    <p:extLst>
      <p:ext uri="{BB962C8B-B14F-4D97-AF65-F5344CB8AC3E}">
        <p14:creationId xmlns:p14="http://schemas.microsoft.com/office/powerpoint/2010/main" xmlns="" val="30116041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02641E-A04C-E7C4-895F-F6BD060F1D5B}"/>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xmlns="" id="{BC086CBE-AFBC-02A4-AA22-39C638EC38BD}"/>
              </a:ext>
            </a:extLst>
          </p:cNvPr>
          <p:cNvSpPr>
            <a:spLocks noGrp="1"/>
          </p:cNvSpPr>
          <p:nvPr>
            <p:ph idx="1"/>
          </p:nvPr>
        </p:nvSpPr>
        <p:spPr/>
        <p:txBody>
          <a:bodyPr/>
          <a:lstStyle/>
          <a:p>
            <a:endParaRPr lang="en-IN"/>
          </a:p>
        </p:txBody>
      </p:sp>
      <p:sp>
        <p:nvSpPr>
          <p:cNvPr id="4" name="Date Placeholder 3">
            <a:extLst>
              <a:ext uri="{FF2B5EF4-FFF2-40B4-BE49-F238E27FC236}">
                <a16:creationId xmlns:a16="http://schemas.microsoft.com/office/drawing/2014/main" xmlns="" id="{B6972496-70CA-1E8F-F9BA-437B28A36E1D}"/>
              </a:ext>
            </a:extLst>
          </p:cNvPr>
          <p:cNvSpPr>
            <a:spLocks noGrp="1"/>
          </p:cNvSpPr>
          <p:nvPr>
            <p:ph type="dt" sz="half" idx="10"/>
          </p:nvPr>
        </p:nvSpPr>
        <p:spPr/>
        <p:txBody>
          <a:bodyPr/>
          <a:lstStyle/>
          <a:p>
            <a:fld id="{B544E2DD-EBCF-4C35-A3E7-7E59F6622D7D}" type="datetime1">
              <a:rPr lang="en-IN" smtClean="0"/>
              <a:pPr/>
              <a:t>19-06-2024</a:t>
            </a:fld>
            <a:endParaRPr lang="en-IN"/>
          </a:p>
        </p:txBody>
      </p:sp>
      <p:sp>
        <p:nvSpPr>
          <p:cNvPr id="5" name="Footer Placeholder 4">
            <a:extLst>
              <a:ext uri="{FF2B5EF4-FFF2-40B4-BE49-F238E27FC236}">
                <a16:creationId xmlns:a16="http://schemas.microsoft.com/office/drawing/2014/main" xmlns="" id="{06E2B747-80AE-B553-2058-C058B0740882}"/>
              </a:ext>
            </a:extLst>
          </p:cNvPr>
          <p:cNvSpPr>
            <a:spLocks noGrp="1"/>
          </p:cNvSpPr>
          <p:nvPr>
            <p:ph type="ftr" sz="quarter" idx="11"/>
          </p:nvPr>
        </p:nvSpPr>
        <p:spPr/>
        <p:txBody>
          <a:bodyPr/>
          <a:lstStyle/>
          <a:p>
            <a:r>
              <a:rPr lang="en-IN"/>
              <a:t>Kinetics and Kinematics of ADL </a:t>
            </a:r>
          </a:p>
        </p:txBody>
      </p:sp>
      <p:sp>
        <p:nvSpPr>
          <p:cNvPr id="6" name="Slide Number Placeholder 5">
            <a:extLst>
              <a:ext uri="{FF2B5EF4-FFF2-40B4-BE49-F238E27FC236}">
                <a16:creationId xmlns:a16="http://schemas.microsoft.com/office/drawing/2014/main" xmlns="" id="{A5F2E773-B520-625A-6992-A91B02B60EE1}"/>
              </a:ext>
            </a:extLst>
          </p:cNvPr>
          <p:cNvSpPr>
            <a:spLocks noGrp="1"/>
          </p:cNvSpPr>
          <p:nvPr>
            <p:ph type="sldNum" sz="quarter" idx="12"/>
          </p:nvPr>
        </p:nvSpPr>
        <p:spPr/>
        <p:txBody>
          <a:bodyPr/>
          <a:lstStyle/>
          <a:p>
            <a:fld id="{0A6D5E60-A6E0-4CA2-AE91-EF060CA94B7C}" type="slidenum">
              <a:rPr lang="en-IN" smtClean="0"/>
              <a:pPr/>
              <a:t>49</a:t>
            </a:fld>
            <a:endParaRPr lang="en-IN"/>
          </a:p>
        </p:txBody>
      </p:sp>
    </p:spTree>
    <p:extLst>
      <p:ext uri="{BB962C8B-B14F-4D97-AF65-F5344CB8AC3E}">
        <p14:creationId xmlns:p14="http://schemas.microsoft.com/office/powerpoint/2010/main" xmlns="" val="547015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effectLst>
                  <a:outerShdw blurRad="38100" dist="38100" dir="2700000" algn="tl">
                    <a:srgbClr val="000000">
                      <a:alpha val="43137"/>
                    </a:srgbClr>
                  </a:outerShdw>
                </a:effectLst>
              </a:rPr>
              <a:t>What is Kinetic and Kinematics </a:t>
            </a:r>
            <a:br>
              <a:rPr lang="en-IN" b="1" dirty="0">
                <a:effectLst>
                  <a:outerShdw blurRad="38100" dist="38100" dir="2700000" algn="tl">
                    <a:srgbClr val="000000">
                      <a:alpha val="43137"/>
                    </a:srgbClr>
                  </a:outerShdw>
                </a:effectLst>
              </a:rPr>
            </a:br>
            <a:endParaRPr lang="en-IN"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a:lnSpc>
                <a:spcPct val="150000"/>
              </a:lnSpc>
            </a:pPr>
            <a:r>
              <a:rPr lang="en-IN" b="1" dirty="0"/>
              <a:t>Kinetic- </a:t>
            </a:r>
            <a:r>
              <a:rPr lang="en-IN" dirty="0"/>
              <a:t>Deals with</a:t>
            </a:r>
            <a:r>
              <a:rPr lang="en-IN" i="1" dirty="0"/>
              <a:t> </a:t>
            </a:r>
            <a:r>
              <a:rPr lang="en-IN" i="1" u="sng" dirty="0">
                <a:solidFill>
                  <a:srgbClr val="002060"/>
                </a:solidFill>
                <a:effectLst>
                  <a:outerShdw blurRad="38100" dist="38100" dir="2700000" algn="tl">
                    <a:srgbClr val="000000">
                      <a:alpha val="43137"/>
                    </a:srgbClr>
                  </a:outerShdw>
                </a:effectLst>
              </a:rPr>
              <a:t>forces</a:t>
            </a:r>
            <a:r>
              <a:rPr lang="en-IN" i="1" dirty="0">
                <a:solidFill>
                  <a:srgbClr val="002060"/>
                </a:solidFill>
              </a:rPr>
              <a:t> </a:t>
            </a:r>
            <a:r>
              <a:rPr lang="en-IN" dirty="0"/>
              <a:t>that produce, stop  or modify motion of either the body as a whole or the individual body segments.</a:t>
            </a:r>
          </a:p>
          <a:p>
            <a:pPr marL="0" indent="0">
              <a:lnSpc>
                <a:spcPct val="150000"/>
              </a:lnSpc>
              <a:buNone/>
            </a:pPr>
            <a:endParaRPr lang="en-IN" dirty="0"/>
          </a:p>
          <a:p>
            <a:pPr>
              <a:lnSpc>
                <a:spcPct val="150000"/>
              </a:lnSpc>
            </a:pPr>
            <a:r>
              <a:rPr lang="en-IN" b="1" dirty="0"/>
              <a:t>Kinematics</a:t>
            </a:r>
            <a:r>
              <a:rPr lang="en-IN" dirty="0"/>
              <a:t>- Deals with the </a:t>
            </a:r>
            <a:r>
              <a:rPr lang="en-IN" i="1" u="sng" dirty="0">
                <a:solidFill>
                  <a:srgbClr val="002060"/>
                </a:solidFill>
                <a:effectLst>
                  <a:outerShdw blurRad="38100" dist="38100" dir="2700000" algn="tl">
                    <a:srgbClr val="000000">
                      <a:alpha val="43137"/>
                    </a:srgbClr>
                  </a:outerShdw>
                </a:effectLst>
              </a:rPr>
              <a:t>motion</a:t>
            </a:r>
            <a:r>
              <a:rPr lang="en-IN" dirty="0">
                <a:solidFill>
                  <a:srgbClr val="002060"/>
                </a:solidFill>
                <a:effectLst>
                  <a:outerShdw blurRad="38100" dist="38100" dir="2700000" algn="tl">
                    <a:srgbClr val="000000">
                      <a:alpha val="43137"/>
                    </a:srgbClr>
                  </a:outerShdw>
                </a:effectLst>
              </a:rPr>
              <a:t> </a:t>
            </a:r>
            <a:r>
              <a:rPr lang="en-IN" dirty="0"/>
              <a:t>of the body and/or its segments without regard to the forces acting to produce those motions .</a:t>
            </a:r>
          </a:p>
        </p:txBody>
      </p:sp>
      <p:sp>
        <p:nvSpPr>
          <p:cNvPr id="4" name="Date Placeholder 3"/>
          <p:cNvSpPr>
            <a:spLocks noGrp="1"/>
          </p:cNvSpPr>
          <p:nvPr>
            <p:ph type="dt" sz="half" idx="10"/>
          </p:nvPr>
        </p:nvSpPr>
        <p:spPr/>
        <p:txBody>
          <a:bodyPr/>
          <a:lstStyle/>
          <a:p>
            <a:fld id="{DF77D46E-C90F-489C-A3DA-84F4DF1B01B7}" type="datetime1">
              <a:rPr lang="en-IN" smtClean="0"/>
              <a:pPr/>
              <a:t>19-06-2024</a:t>
            </a:fld>
            <a:endParaRPr lang="en-IN"/>
          </a:p>
        </p:txBody>
      </p:sp>
      <p:sp>
        <p:nvSpPr>
          <p:cNvPr id="5" name="Footer Placeholder 4"/>
          <p:cNvSpPr>
            <a:spLocks noGrp="1"/>
          </p:cNvSpPr>
          <p:nvPr>
            <p:ph type="ftr" sz="quarter" idx="11"/>
          </p:nvPr>
        </p:nvSpPr>
        <p:spPr/>
        <p:txBody>
          <a:bodyPr/>
          <a:lstStyle/>
          <a:p>
            <a:r>
              <a:rPr lang="en-IN"/>
              <a:t>Kinetics and Kinematics of ADL </a:t>
            </a:r>
          </a:p>
        </p:txBody>
      </p:sp>
      <p:sp>
        <p:nvSpPr>
          <p:cNvPr id="6" name="Slide Number Placeholder 5"/>
          <p:cNvSpPr>
            <a:spLocks noGrp="1"/>
          </p:cNvSpPr>
          <p:nvPr>
            <p:ph type="sldNum" sz="quarter" idx="12"/>
          </p:nvPr>
        </p:nvSpPr>
        <p:spPr/>
        <p:txBody>
          <a:bodyPr/>
          <a:lstStyle/>
          <a:p>
            <a:fld id="{0A6D5E60-A6E0-4CA2-AE91-EF060CA94B7C}" type="slidenum">
              <a:rPr lang="en-IN" smtClean="0"/>
              <a:pPr/>
              <a:t>5</a:t>
            </a:fld>
            <a:endParaRPr lang="en-IN"/>
          </a:p>
        </p:txBody>
      </p:sp>
    </p:spTree>
    <p:extLst>
      <p:ext uri="{BB962C8B-B14F-4D97-AF65-F5344CB8AC3E}">
        <p14:creationId xmlns:p14="http://schemas.microsoft.com/office/powerpoint/2010/main" xmlns="" val="101644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effectLst>
                  <a:outerShdw blurRad="38100" dist="38100" dir="2700000" algn="tl">
                    <a:srgbClr val="000000">
                      <a:alpha val="43137"/>
                    </a:srgbClr>
                  </a:outerShdw>
                </a:effectLst>
              </a:rPr>
              <a:t>CLIMBING UP AND DOWN </a:t>
            </a:r>
          </a:p>
        </p:txBody>
      </p:sp>
      <p:sp>
        <p:nvSpPr>
          <p:cNvPr id="3" name="Content Placeholder 2"/>
          <p:cNvSpPr>
            <a:spLocks noGrp="1"/>
          </p:cNvSpPr>
          <p:nvPr>
            <p:ph idx="1"/>
          </p:nvPr>
        </p:nvSpPr>
        <p:spPr/>
        <p:txBody>
          <a:bodyPr/>
          <a:lstStyle/>
          <a:p>
            <a:pPr marL="0" indent="0">
              <a:buNone/>
            </a:pPr>
            <a:r>
              <a:rPr lang="en-IN" b="1" dirty="0"/>
              <a:t>Kinematics –</a:t>
            </a:r>
            <a:r>
              <a:rPr lang="en-IN" dirty="0"/>
              <a:t>The stance phase during stair </a:t>
            </a:r>
            <a:r>
              <a:rPr lang="en-IN" b="1" dirty="0"/>
              <a:t>Ascent</a:t>
            </a:r>
            <a:r>
              <a:rPr lang="en-IN" dirty="0"/>
              <a:t> is subdivided into three specific sub-phases: </a:t>
            </a:r>
          </a:p>
          <a:p>
            <a:pPr marL="0" indent="0">
              <a:buNone/>
            </a:pPr>
            <a:r>
              <a:rPr lang="en-IN" dirty="0"/>
              <a:t>1)</a:t>
            </a:r>
            <a:r>
              <a:rPr lang="en-IN" b="1" dirty="0"/>
              <a:t>Weight acceptance </a:t>
            </a:r>
            <a:r>
              <a:rPr lang="en-IN" dirty="0"/>
              <a:t>(WA: the initial movement of the body into an optimal position to be pulled up); </a:t>
            </a:r>
          </a:p>
          <a:p>
            <a:pPr marL="0" indent="0">
              <a:buNone/>
            </a:pPr>
            <a:r>
              <a:rPr lang="en-IN" dirty="0"/>
              <a:t>2) </a:t>
            </a:r>
            <a:r>
              <a:rPr lang="en-IN" b="1" dirty="0"/>
              <a:t>Pull up </a:t>
            </a:r>
            <a:r>
              <a:rPr lang="en-IN" dirty="0"/>
              <a:t>(PU: the main progression of ascending from one step to the subsequent step); </a:t>
            </a:r>
          </a:p>
          <a:p>
            <a:pPr marL="0" indent="0">
              <a:buNone/>
            </a:pPr>
            <a:r>
              <a:rPr lang="en-IN" dirty="0"/>
              <a:t>3)</a:t>
            </a:r>
            <a:r>
              <a:rPr lang="en-IN" b="1" dirty="0"/>
              <a:t>Forward continuance </a:t>
            </a:r>
          </a:p>
          <a:p>
            <a:pPr marL="0" indent="0">
              <a:buNone/>
            </a:pPr>
            <a:endParaRPr lang="en-IN" b="1" dirty="0"/>
          </a:p>
        </p:txBody>
      </p:sp>
      <p:sp>
        <p:nvSpPr>
          <p:cNvPr id="4" name="Date Placeholder 3"/>
          <p:cNvSpPr>
            <a:spLocks noGrp="1"/>
          </p:cNvSpPr>
          <p:nvPr>
            <p:ph type="dt" sz="half" idx="10"/>
          </p:nvPr>
        </p:nvSpPr>
        <p:spPr/>
        <p:txBody>
          <a:bodyPr/>
          <a:lstStyle/>
          <a:p>
            <a:fld id="{1DAF8D9C-BBD0-4582-8B0C-FD846DE0C777}" type="datetime1">
              <a:rPr lang="en-IN" smtClean="0"/>
              <a:pPr/>
              <a:t>19-06-2024</a:t>
            </a:fld>
            <a:endParaRPr lang="en-IN"/>
          </a:p>
        </p:txBody>
      </p:sp>
      <p:sp>
        <p:nvSpPr>
          <p:cNvPr id="6" name="Footer Placeholder 5"/>
          <p:cNvSpPr>
            <a:spLocks noGrp="1"/>
          </p:cNvSpPr>
          <p:nvPr>
            <p:ph type="ftr" sz="quarter" idx="11"/>
          </p:nvPr>
        </p:nvSpPr>
        <p:spPr/>
        <p:txBody>
          <a:bodyPr/>
          <a:lstStyle/>
          <a:p>
            <a:r>
              <a:rPr lang="en-IN"/>
              <a:t>Kinetics and Kinematics of ADL </a:t>
            </a:r>
          </a:p>
        </p:txBody>
      </p:sp>
      <p:sp>
        <p:nvSpPr>
          <p:cNvPr id="7" name="Slide Number Placeholder 6"/>
          <p:cNvSpPr>
            <a:spLocks noGrp="1"/>
          </p:cNvSpPr>
          <p:nvPr>
            <p:ph type="sldNum" sz="quarter" idx="12"/>
          </p:nvPr>
        </p:nvSpPr>
        <p:spPr/>
        <p:txBody>
          <a:bodyPr/>
          <a:lstStyle/>
          <a:p>
            <a:fld id="{0A6D5E60-A6E0-4CA2-AE91-EF060CA94B7C}" type="slidenum">
              <a:rPr lang="en-IN" smtClean="0"/>
              <a:pPr/>
              <a:t>50</a:t>
            </a:fld>
            <a:endParaRPr lang="en-IN"/>
          </a:p>
        </p:txBody>
      </p:sp>
      <p:pic>
        <p:nvPicPr>
          <p:cNvPr id="5" name="Picture 4"/>
          <p:cNvPicPr>
            <a:picLocks noChangeAspect="1"/>
          </p:cNvPicPr>
          <p:nvPr/>
        </p:nvPicPr>
        <p:blipFill>
          <a:blip r:embed="rId2"/>
          <a:stretch>
            <a:fillRect/>
          </a:stretch>
        </p:blipFill>
        <p:spPr>
          <a:xfrm>
            <a:off x="6456328" y="4097547"/>
            <a:ext cx="5735671" cy="2708605"/>
          </a:xfrm>
          <a:prstGeom prst="rect">
            <a:avLst/>
          </a:prstGeom>
        </p:spPr>
      </p:pic>
    </p:spTree>
    <p:extLst>
      <p:ext uri="{BB962C8B-B14F-4D97-AF65-F5344CB8AC3E}">
        <p14:creationId xmlns:p14="http://schemas.microsoft.com/office/powerpoint/2010/main" xmlns="" val="33396325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effectLst>
                  <a:outerShdw blurRad="38100" dist="38100" dir="2700000" algn="tl">
                    <a:srgbClr val="000000">
                      <a:alpha val="43137"/>
                    </a:srgbClr>
                  </a:outerShdw>
                </a:effectLst>
              </a:rPr>
              <a:t>CLIMBING UP AND DOWN </a:t>
            </a:r>
            <a:endParaRPr lang="en-IN" dirty="0"/>
          </a:p>
        </p:txBody>
      </p:sp>
      <p:sp>
        <p:nvSpPr>
          <p:cNvPr id="3" name="Content Placeholder 2"/>
          <p:cNvSpPr>
            <a:spLocks noGrp="1"/>
          </p:cNvSpPr>
          <p:nvPr>
            <p:ph idx="1"/>
          </p:nvPr>
        </p:nvSpPr>
        <p:spPr/>
        <p:txBody>
          <a:bodyPr/>
          <a:lstStyle/>
          <a:p>
            <a:r>
              <a:rPr lang="en-IN" dirty="0"/>
              <a:t>The swing phase ASCENT  is subdivided into two specific sub phases: </a:t>
            </a:r>
          </a:p>
          <a:p>
            <a:pPr marL="514350" indent="-514350">
              <a:buAutoNum type="arabicParenR"/>
            </a:pPr>
            <a:r>
              <a:rPr lang="en-IN" b="1" dirty="0"/>
              <a:t>Foot clearance </a:t>
            </a:r>
            <a:r>
              <a:rPr lang="en-IN" dirty="0"/>
              <a:t>(FCL: the bringing of the leg up and over to the next step while keeping the foot clear of the intermediate step); and </a:t>
            </a:r>
          </a:p>
          <a:p>
            <a:pPr marL="0" indent="0">
              <a:buNone/>
            </a:pPr>
            <a:r>
              <a:rPr lang="en-IN" b="1" dirty="0"/>
              <a:t>2) Foot placement </a:t>
            </a:r>
            <a:r>
              <a:rPr lang="en-IN" dirty="0"/>
              <a:t>(FP: simultaneous lifting of the swing leg and leg positioning for foot placement on step)</a:t>
            </a:r>
          </a:p>
        </p:txBody>
      </p:sp>
      <p:sp>
        <p:nvSpPr>
          <p:cNvPr id="4" name="Date Placeholder 3"/>
          <p:cNvSpPr>
            <a:spLocks noGrp="1"/>
          </p:cNvSpPr>
          <p:nvPr>
            <p:ph type="dt" sz="half" idx="10"/>
          </p:nvPr>
        </p:nvSpPr>
        <p:spPr/>
        <p:txBody>
          <a:bodyPr/>
          <a:lstStyle/>
          <a:p>
            <a:fld id="{361E20A3-9166-4352-9737-0D791F625DF3}" type="datetime1">
              <a:rPr lang="en-IN" smtClean="0"/>
              <a:pPr/>
              <a:t>19-06-2024</a:t>
            </a:fld>
            <a:endParaRPr lang="en-IN"/>
          </a:p>
        </p:txBody>
      </p:sp>
      <p:sp>
        <p:nvSpPr>
          <p:cNvPr id="5" name="Footer Placeholder 4"/>
          <p:cNvSpPr>
            <a:spLocks noGrp="1"/>
          </p:cNvSpPr>
          <p:nvPr>
            <p:ph type="ftr" sz="quarter" idx="11"/>
          </p:nvPr>
        </p:nvSpPr>
        <p:spPr/>
        <p:txBody>
          <a:bodyPr/>
          <a:lstStyle/>
          <a:p>
            <a:r>
              <a:rPr lang="en-IN"/>
              <a:t>Kinetics and Kinematics of ADL </a:t>
            </a:r>
          </a:p>
        </p:txBody>
      </p:sp>
      <p:sp>
        <p:nvSpPr>
          <p:cNvPr id="6" name="Slide Number Placeholder 5"/>
          <p:cNvSpPr>
            <a:spLocks noGrp="1"/>
          </p:cNvSpPr>
          <p:nvPr>
            <p:ph type="sldNum" sz="quarter" idx="12"/>
          </p:nvPr>
        </p:nvSpPr>
        <p:spPr/>
        <p:txBody>
          <a:bodyPr/>
          <a:lstStyle/>
          <a:p>
            <a:fld id="{0A6D5E60-A6E0-4CA2-AE91-EF060CA94B7C}" type="slidenum">
              <a:rPr lang="en-IN" smtClean="0"/>
              <a:pPr/>
              <a:t>51</a:t>
            </a:fld>
            <a:endParaRPr lang="en-IN"/>
          </a:p>
        </p:txBody>
      </p:sp>
    </p:spTree>
    <p:extLst>
      <p:ext uri="{BB962C8B-B14F-4D97-AF65-F5344CB8AC3E}">
        <p14:creationId xmlns:p14="http://schemas.microsoft.com/office/powerpoint/2010/main" xmlns="" val="23364076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effectLst>
                  <a:outerShdw blurRad="38100" dist="38100" dir="2700000" algn="tl">
                    <a:srgbClr val="000000">
                      <a:alpha val="43137"/>
                    </a:srgbClr>
                  </a:outerShdw>
                </a:effectLst>
              </a:rPr>
              <a:t>CLIMBING UP AND DOWN </a:t>
            </a:r>
            <a:endParaRPr lang="en-IN" dirty="0"/>
          </a:p>
        </p:txBody>
      </p:sp>
      <p:sp>
        <p:nvSpPr>
          <p:cNvPr id="3" name="Content Placeholder 2"/>
          <p:cNvSpPr>
            <a:spLocks noGrp="1"/>
          </p:cNvSpPr>
          <p:nvPr>
            <p:ph idx="1"/>
          </p:nvPr>
        </p:nvSpPr>
        <p:spPr/>
        <p:txBody>
          <a:bodyPr/>
          <a:lstStyle/>
          <a:p>
            <a:r>
              <a:rPr lang="en-IN" dirty="0"/>
              <a:t>The stance phase of descent is divided into three specific sub phases:</a:t>
            </a:r>
          </a:p>
          <a:p>
            <a:pPr marL="514350" indent="-514350">
              <a:buAutoNum type="arabicParenR"/>
            </a:pPr>
            <a:r>
              <a:rPr lang="en-IN" dirty="0"/>
              <a:t> </a:t>
            </a:r>
            <a:r>
              <a:rPr lang="en-IN" b="1" dirty="0"/>
              <a:t>Weight acceptance </a:t>
            </a:r>
            <a:r>
              <a:rPr lang="en-IN" dirty="0"/>
              <a:t>(WA); </a:t>
            </a:r>
          </a:p>
          <a:p>
            <a:pPr marL="514350" indent="-514350">
              <a:buAutoNum type="arabicParenR"/>
            </a:pPr>
            <a:r>
              <a:rPr lang="en-IN" dirty="0"/>
              <a:t> </a:t>
            </a:r>
            <a:r>
              <a:rPr lang="en-IN" b="1" dirty="0"/>
              <a:t>Forward continuance </a:t>
            </a:r>
            <a:r>
              <a:rPr lang="en-IN" dirty="0"/>
              <a:t>(FC: the commencement of single leg support and the body begins to move forward); </a:t>
            </a:r>
          </a:p>
          <a:p>
            <a:pPr marL="514350" indent="-514350">
              <a:buAutoNum type="arabicParenR"/>
            </a:pPr>
            <a:r>
              <a:rPr lang="en-IN" b="1" dirty="0"/>
              <a:t>Controlled lowering </a:t>
            </a:r>
            <a:r>
              <a:rPr lang="en-IN" dirty="0"/>
              <a:t>(CL: the major portion of progression when descending from one step to the next)</a:t>
            </a:r>
          </a:p>
        </p:txBody>
      </p:sp>
      <p:sp>
        <p:nvSpPr>
          <p:cNvPr id="4" name="Date Placeholder 3"/>
          <p:cNvSpPr>
            <a:spLocks noGrp="1"/>
          </p:cNvSpPr>
          <p:nvPr>
            <p:ph type="dt" sz="half" idx="10"/>
          </p:nvPr>
        </p:nvSpPr>
        <p:spPr/>
        <p:txBody>
          <a:bodyPr/>
          <a:lstStyle/>
          <a:p>
            <a:fld id="{8145C1D5-9E33-441F-9566-BC925FD8CBCD}" type="datetime1">
              <a:rPr lang="en-IN" smtClean="0"/>
              <a:pPr/>
              <a:t>19-06-2024</a:t>
            </a:fld>
            <a:endParaRPr lang="en-IN"/>
          </a:p>
        </p:txBody>
      </p:sp>
      <p:sp>
        <p:nvSpPr>
          <p:cNvPr id="5" name="Footer Placeholder 4"/>
          <p:cNvSpPr>
            <a:spLocks noGrp="1"/>
          </p:cNvSpPr>
          <p:nvPr>
            <p:ph type="ftr" sz="quarter" idx="11"/>
          </p:nvPr>
        </p:nvSpPr>
        <p:spPr/>
        <p:txBody>
          <a:bodyPr/>
          <a:lstStyle/>
          <a:p>
            <a:r>
              <a:rPr lang="en-IN"/>
              <a:t>Kinetics and Kinematics of ADL </a:t>
            </a:r>
          </a:p>
        </p:txBody>
      </p:sp>
      <p:sp>
        <p:nvSpPr>
          <p:cNvPr id="6" name="Slide Number Placeholder 5"/>
          <p:cNvSpPr>
            <a:spLocks noGrp="1"/>
          </p:cNvSpPr>
          <p:nvPr>
            <p:ph type="sldNum" sz="quarter" idx="12"/>
          </p:nvPr>
        </p:nvSpPr>
        <p:spPr/>
        <p:txBody>
          <a:bodyPr/>
          <a:lstStyle/>
          <a:p>
            <a:fld id="{0A6D5E60-A6E0-4CA2-AE91-EF060CA94B7C}" type="slidenum">
              <a:rPr lang="en-IN" smtClean="0"/>
              <a:pPr/>
              <a:t>52</a:t>
            </a:fld>
            <a:endParaRPr lang="en-IN"/>
          </a:p>
        </p:txBody>
      </p:sp>
      <p:pic>
        <p:nvPicPr>
          <p:cNvPr id="1026" name="Picture 2" descr="â¢ They have concluded that the range of motion at&#10;the hip joint is between (10 -70 ) at ascending&#10;and the range is between..."/>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9720" r="-357" b="2172"/>
          <a:stretch/>
        </p:blipFill>
        <p:spPr bwMode="auto">
          <a:xfrm>
            <a:off x="1228165" y="4249270"/>
            <a:ext cx="10503759" cy="235901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620251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effectLst>
                  <a:outerShdw blurRad="38100" dist="38100" dir="2700000" algn="tl">
                    <a:srgbClr val="000000">
                      <a:alpha val="43137"/>
                    </a:srgbClr>
                  </a:outerShdw>
                </a:effectLst>
              </a:rPr>
              <a:t>Ascending Stairs </a:t>
            </a:r>
          </a:p>
        </p:txBody>
      </p:sp>
      <p:sp>
        <p:nvSpPr>
          <p:cNvPr id="3" name="Content Placeholder 2"/>
          <p:cNvSpPr>
            <a:spLocks noGrp="1"/>
          </p:cNvSpPr>
          <p:nvPr>
            <p:ph idx="1"/>
          </p:nvPr>
        </p:nvSpPr>
        <p:spPr/>
        <p:txBody>
          <a:bodyPr/>
          <a:lstStyle/>
          <a:p>
            <a:r>
              <a:rPr lang="en-IN" b="1" dirty="0"/>
              <a:t>Kinematics – weight acceptance  through forward continuance </a:t>
            </a:r>
          </a:p>
          <a:p>
            <a:pPr marL="0" indent="0">
              <a:buNone/>
            </a:pPr>
            <a:r>
              <a:rPr lang="en-IN" b="1" dirty="0"/>
              <a:t>Hip</a:t>
            </a:r>
            <a:r>
              <a:rPr lang="en-IN" dirty="0"/>
              <a:t>- 30 degree  flexion</a:t>
            </a:r>
          </a:p>
          <a:p>
            <a:pPr marL="0" indent="0">
              <a:buNone/>
            </a:pPr>
            <a:r>
              <a:rPr lang="en-IN" b="1" dirty="0"/>
              <a:t>Knee</a:t>
            </a:r>
            <a:r>
              <a:rPr lang="en-IN" dirty="0"/>
              <a:t> – 30 degree of flexion </a:t>
            </a:r>
          </a:p>
          <a:p>
            <a:pPr marL="0" indent="0">
              <a:buNone/>
            </a:pPr>
            <a:r>
              <a:rPr lang="en-IN" b="1" dirty="0"/>
              <a:t>Ankle</a:t>
            </a:r>
            <a:r>
              <a:rPr lang="en-IN" dirty="0"/>
              <a:t>- 20 dorsiflexion </a:t>
            </a:r>
          </a:p>
          <a:p>
            <a:r>
              <a:rPr lang="en-IN" b="1" dirty="0"/>
              <a:t>Kinematics- pull up through forward Continuance </a:t>
            </a:r>
          </a:p>
          <a:p>
            <a:pPr marL="0" indent="0">
              <a:buNone/>
            </a:pPr>
            <a:r>
              <a:rPr lang="en-IN" b="1" dirty="0"/>
              <a:t> Hip- </a:t>
            </a:r>
            <a:r>
              <a:rPr lang="en-IN" dirty="0"/>
              <a:t>Extension 30 – 5 degree </a:t>
            </a:r>
          </a:p>
          <a:p>
            <a:pPr marL="0" indent="0">
              <a:buNone/>
            </a:pPr>
            <a:r>
              <a:rPr lang="en-IN" b="1" dirty="0"/>
              <a:t> Knee- </a:t>
            </a:r>
            <a:r>
              <a:rPr lang="en-IN" dirty="0"/>
              <a:t>Extension  30-10 Degree of flexion </a:t>
            </a:r>
          </a:p>
          <a:p>
            <a:pPr marL="0" indent="0">
              <a:buNone/>
            </a:pPr>
            <a:r>
              <a:rPr lang="en-IN" b="1" dirty="0"/>
              <a:t>Ankle</a:t>
            </a:r>
            <a:r>
              <a:rPr lang="en-IN" dirty="0"/>
              <a:t> – Planter flexion 15 degree </a:t>
            </a:r>
          </a:p>
          <a:p>
            <a:pPr marL="0" indent="0">
              <a:buNone/>
            </a:pPr>
            <a:endParaRPr lang="en-IN" b="1" dirty="0"/>
          </a:p>
          <a:p>
            <a:pPr marL="0" indent="0">
              <a:buNone/>
            </a:pPr>
            <a:endParaRPr lang="en-IN" b="1" dirty="0"/>
          </a:p>
        </p:txBody>
      </p:sp>
      <p:sp>
        <p:nvSpPr>
          <p:cNvPr id="4" name="Date Placeholder 3"/>
          <p:cNvSpPr>
            <a:spLocks noGrp="1"/>
          </p:cNvSpPr>
          <p:nvPr>
            <p:ph type="dt" sz="half" idx="10"/>
          </p:nvPr>
        </p:nvSpPr>
        <p:spPr/>
        <p:txBody>
          <a:bodyPr/>
          <a:lstStyle/>
          <a:p>
            <a:fld id="{D2250282-B721-4481-B756-1063450182B4}" type="datetime1">
              <a:rPr lang="en-IN" smtClean="0"/>
              <a:pPr/>
              <a:t>19-06-2024</a:t>
            </a:fld>
            <a:endParaRPr lang="en-IN"/>
          </a:p>
        </p:txBody>
      </p:sp>
      <p:sp>
        <p:nvSpPr>
          <p:cNvPr id="5" name="Footer Placeholder 4"/>
          <p:cNvSpPr>
            <a:spLocks noGrp="1"/>
          </p:cNvSpPr>
          <p:nvPr>
            <p:ph type="ftr" sz="quarter" idx="11"/>
          </p:nvPr>
        </p:nvSpPr>
        <p:spPr/>
        <p:txBody>
          <a:bodyPr/>
          <a:lstStyle/>
          <a:p>
            <a:r>
              <a:rPr lang="en-IN"/>
              <a:t>Kinetics and Kinematics of ADL </a:t>
            </a:r>
          </a:p>
        </p:txBody>
      </p:sp>
      <p:sp>
        <p:nvSpPr>
          <p:cNvPr id="6" name="Slide Number Placeholder 5"/>
          <p:cNvSpPr>
            <a:spLocks noGrp="1"/>
          </p:cNvSpPr>
          <p:nvPr>
            <p:ph type="sldNum" sz="quarter" idx="12"/>
          </p:nvPr>
        </p:nvSpPr>
        <p:spPr/>
        <p:txBody>
          <a:bodyPr/>
          <a:lstStyle/>
          <a:p>
            <a:fld id="{0A6D5E60-A6E0-4CA2-AE91-EF060CA94B7C}" type="slidenum">
              <a:rPr lang="en-IN" smtClean="0"/>
              <a:pPr/>
              <a:t>53</a:t>
            </a:fld>
            <a:endParaRPr lang="en-IN"/>
          </a:p>
        </p:txBody>
      </p:sp>
    </p:spTree>
    <p:extLst>
      <p:ext uri="{BB962C8B-B14F-4D97-AF65-F5344CB8AC3E}">
        <p14:creationId xmlns:p14="http://schemas.microsoft.com/office/powerpoint/2010/main" xmlns="" val="23344189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257800" cy="1325563"/>
          </a:xfrm>
        </p:spPr>
        <p:txBody>
          <a:bodyPr/>
          <a:lstStyle/>
          <a:p>
            <a:r>
              <a:rPr lang="en-IN" b="1" dirty="0">
                <a:effectLst>
                  <a:outerShdw blurRad="38100" dist="38100" dir="2700000" algn="tl">
                    <a:srgbClr val="000000">
                      <a:alpha val="43137"/>
                    </a:srgbClr>
                  </a:outerShdw>
                </a:effectLst>
              </a:rPr>
              <a:t>Ascending Stairs </a:t>
            </a:r>
            <a:endParaRPr lang="en-IN" dirty="0"/>
          </a:p>
        </p:txBody>
      </p:sp>
      <p:sp>
        <p:nvSpPr>
          <p:cNvPr id="3" name="Content Placeholder 2"/>
          <p:cNvSpPr>
            <a:spLocks noGrp="1"/>
          </p:cNvSpPr>
          <p:nvPr>
            <p:ph idx="1"/>
          </p:nvPr>
        </p:nvSpPr>
        <p:spPr/>
        <p:txBody>
          <a:bodyPr>
            <a:normAutofit fontScale="70000" lnSpcReduction="20000"/>
          </a:bodyPr>
          <a:lstStyle/>
          <a:p>
            <a:pPr marL="0" indent="0">
              <a:buNone/>
            </a:pPr>
            <a:r>
              <a:rPr lang="en-IN" b="1" dirty="0"/>
              <a:t>Kinetics- muscle activity </a:t>
            </a:r>
          </a:p>
          <a:p>
            <a:r>
              <a:rPr lang="en-IN" b="1" dirty="0"/>
              <a:t>Hip – Gluteus Maximus, </a:t>
            </a:r>
          </a:p>
          <a:p>
            <a:pPr marL="0" indent="0">
              <a:buNone/>
            </a:pPr>
            <a:r>
              <a:rPr lang="en-IN" b="1" dirty="0"/>
              <a:t>               </a:t>
            </a:r>
            <a:r>
              <a:rPr lang="en-IN" b="1" dirty="0" err="1"/>
              <a:t>Semitendinos</a:t>
            </a:r>
            <a:endParaRPr lang="en-IN" b="1" dirty="0"/>
          </a:p>
          <a:p>
            <a:pPr marL="0" indent="0">
              <a:buNone/>
            </a:pPr>
            <a:r>
              <a:rPr lang="en-IN" b="1" dirty="0"/>
              <a:t>               Gluteus </a:t>
            </a:r>
            <a:r>
              <a:rPr lang="en-IN" b="1" dirty="0" err="1"/>
              <a:t>Medius</a:t>
            </a:r>
            <a:r>
              <a:rPr lang="en-IN" b="1" dirty="0"/>
              <a:t> </a:t>
            </a:r>
          </a:p>
          <a:p>
            <a:pPr marL="0" indent="0">
              <a:buNone/>
            </a:pPr>
            <a:r>
              <a:rPr lang="en-IN" b="1" dirty="0"/>
              <a:t> Knee- </a:t>
            </a:r>
            <a:r>
              <a:rPr lang="en-IN" b="1" dirty="0" err="1"/>
              <a:t>Vastus</a:t>
            </a:r>
            <a:r>
              <a:rPr lang="en-IN" b="1" dirty="0"/>
              <a:t> </a:t>
            </a:r>
            <a:r>
              <a:rPr lang="en-IN" b="1" dirty="0" err="1"/>
              <a:t>lateralis</a:t>
            </a:r>
            <a:r>
              <a:rPr lang="en-IN" b="1" dirty="0"/>
              <a:t> </a:t>
            </a:r>
          </a:p>
          <a:p>
            <a:pPr marL="0" indent="0">
              <a:buNone/>
            </a:pPr>
            <a:r>
              <a:rPr lang="en-IN" b="1" dirty="0"/>
              <a:t>             Rectus </a:t>
            </a:r>
            <a:r>
              <a:rPr lang="en-IN" b="1" dirty="0" err="1"/>
              <a:t>Femoris</a:t>
            </a:r>
            <a:r>
              <a:rPr lang="en-IN" b="1" dirty="0"/>
              <a:t> </a:t>
            </a:r>
          </a:p>
          <a:p>
            <a:pPr marL="0" indent="0">
              <a:buNone/>
            </a:pPr>
            <a:endParaRPr lang="en-IN" b="1" dirty="0"/>
          </a:p>
          <a:p>
            <a:pPr marL="0" indent="0">
              <a:buNone/>
            </a:pPr>
            <a:r>
              <a:rPr lang="en-IN" b="1" dirty="0"/>
              <a:t>Ankle- </a:t>
            </a:r>
            <a:r>
              <a:rPr lang="en-IN" b="1" dirty="0" err="1"/>
              <a:t>Tibialis</a:t>
            </a:r>
            <a:r>
              <a:rPr lang="en-IN" b="1" dirty="0"/>
              <a:t>  anterior </a:t>
            </a:r>
          </a:p>
          <a:p>
            <a:pPr marL="0" indent="0">
              <a:buNone/>
            </a:pPr>
            <a:r>
              <a:rPr lang="en-IN" b="1" dirty="0"/>
              <a:t>             Soleus </a:t>
            </a:r>
          </a:p>
          <a:p>
            <a:pPr marL="0" indent="0">
              <a:buNone/>
            </a:pPr>
            <a:r>
              <a:rPr lang="en-IN" b="1" dirty="0"/>
              <a:t>            gastrocnemius  </a:t>
            </a:r>
          </a:p>
          <a:p>
            <a:pPr marL="0" indent="0">
              <a:buNone/>
            </a:pPr>
            <a:r>
              <a:rPr lang="en-IN" b="1" dirty="0"/>
              <a:t>                 </a:t>
            </a:r>
          </a:p>
          <a:p>
            <a:pPr marL="0" indent="0">
              <a:buNone/>
            </a:pPr>
            <a:r>
              <a:rPr lang="en-IN" b="1" dirty="0"/>
              <a:t>             </a:t>
            </a:r>
          </a:p>
          <a:p>
            <a:endParaRPr lang="en-IN" b="1" dirty="0"/>
          </a:p>
        </p:txBody>
      </p:sp>
      <p:sp>
        <p:nvSpPr>
          <p:cNvPr id="4" name="Date Placeholder 3"/>
          <p:cNvSpPr>
            <a:spLocks noGrp="1"/>
          </p:cNvSpPr>
          <p:nvPr>
            <p:ph type="dt" sz="half" idx="10"/>
          </p:nvPr>
        </p:nvSpPr>
        <p:spPr/>
        <p:txBody>
          <a:bodyPr/>
          <a:lstStyle/>
          <a:p>
            <a:fld id="{5B7F410D-B2D7-40FC-A8D1-AFAD61405F95}" type="datetime1">
              <a:rPr lang="en-IN" smtClean="0"/>
              <a:pPr/>
              <a:t>19-06-2024</a:t>
            </a:fld>
            <a:endParaRPr lang="en-IN"/>
          </a:p>
        </p:txBody>
      </p:sp>
      <p:sp>
        <p:nvSpPr>
          <p:cNvPr id="5" name="Footer Placeholder 4"/>
          <p:cNvSpPr>
            <a:spLocks noGrp="1"/>
          </p:cNvSpPr>
          <p:nvPr>
            <p:ph type="ftr" sz="quarter" idx="11"/>
          </p:nvPr>
        </p:nvSpPr>
        <p:spPr/>
        <p:txBody>
          <a:bodyPr/>
          <a:lstStyle/>
          <a:p>
            <a:r>
              <a:rPr lang="en-IN"/>
              <a:t>Kinetics and Kinematics of ADL </a:t>
            </a:r>
          </a:p>
        </p:txBody>
      </p:sp>
      <p:sp>
        <p:nvSpPr>
          <p:cNvPr id="6" name="Slide Number Placeholder 5"/>
          <p:cNvSpPr>
            <a:spLocks noGrp="1"/>
          </p:cNvSpPr>
          <p:nvPr>
            <p:ph type="sldNum" sz="quarter" idx="12"/>
          </p:nvPr>
        </p:nvSpPr>
        <p:spPr/>
        <p:txBody>
          <a:bodyPr/>
          <a:lstStyle/>
          <a:p>
            <a:fld id="{0A6D5E60-A6E0-4CA2-AE91-EF060CA94B7C}" type="slidenum">
              <a:rPr lang="en-IN" smtClean="0"/>
              <a:pPr/>
              <a:t>54</a:t>
            </a:fld>
            <a:endParaRPr lang="en-IN"/>
          </a:p>
        </p:txBody>
      </p:sp>
      <p:pic>
        <p:nvPicPr>
          <p:cNvPr id="4098" name="Picture 2" descr="biomechanics of stair climbin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 t="32442" r="-657"/>
          <a:stretch/>
        </p:blipFill>
        <p:spPr bwMode="auto">
          <a:xfrm>
            <a:off x="6096000" y="0"/>
            <a:ext cx="6116888" cy="308234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76151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t>Ascending stairs </a:t>
            </a:r>
          </a:p>
        </p:txBody>
      </p:sp>
      <p:sp>
        <p:nvSpPr>
          <p:cNvPr id="3" name="Content Placeholder 2"/>
          <p:cNvSpPr>
            <a:spLocks noGrp="1"/>
          </p:cNvSpPr>
          <p:nvPr>
            <p:ph idx="1"/>
          </p:nvPr>
        </p:nvSpPr>
        <p:spPr/>
        <p:txBody>
          <a:bodyPr>
            <a:normAutofit/>
          </a:bodyPr>
          <a:lstStyle/>
          <a:p>
            <a:pPr marL="0" indent="0">
              <a:buNone/>
            </a:pPr>
            <a:r>
              <a:rPr lang="en-IN" b="1" dirty="0"/>
              <a:t>Pull up through forward continuance </a:t>
            </a:r>
          </a:p>
          <a:p>
            <a:pPr marL="0" indent="0">
              <a:buNone/>
            </a:pPr>
            <a:r>
              <a:rPr lang="en-IN" b="1" dirty="0"/>
              <a:t>Kinetics- muscle activity </a:t>
            </a:r>
          </a:p>
          <a:p>
            <a:pPr marL="0" indent="0">
              <a:buNone/>
            </a:pPr>
            <a:r>
              <a:rPr lang="en-IN" dirty="0"/>
              <a:t>Hip – G </a:t>
            </a:r>
            <a:r>
              <a:rPr lang="en-IN" dirty="0" err="1"/>
              <a:t>maximus</a:t>
            </a:r>
            <a:r>
              <a:rPr lang="en-IN" dirty="0"/>
              <a:t> , Gluteus </a:t>
            </a:r>
            <a:r>
              <a:rPr lang="en-IN" dirty="0" err="1"/>
              <a:t>Medius</a:t>
            </a:r>
            <a:r>
              <a:rPr lang="en-IN" dirty="0"/>
              <a:t>, Semitendinosus </a:t>
            </a:r>
          </a:p>
          <a:p>
            <a:pPr marL="0" indent="0">
              <a:buNone/>
            </a:pPr>
            <a:endParaRPr lang="en-IN" dirty="0"/>
          </a:p>
          <a:p>
            <a:pPr marL="0" indent="0">
              <a:buNone/>
            </a:pPr>
            <a:r>
              <a:rPr lang="en-IN" dirty="0"/>
              <a:t>Knee- </a:t>
            </a:r>
            <a:r>
              <a:rPr lang="en-IN" dirty="0" err="1"/>
              <a:t>Vastus</a:t>
            </a:r>
            <a:r>
              <a:rPr lang="en-IN" dirty="0"/>
              <a:t> </a:t>
            </a:r>
            <a:r>
              <a:rPr lang="en-IN" dirty="0" err="1"/>
              <a:t>Lateralis</a:t>
            </a:r>
            <a:endParaRPr lang="en-IN" dirty="0"/>
          </a:p>
          <a:p>
            <a:pPr marL="0" indent="0">
              <a:buNone/>
            </a:pPr>
            <a:r>
              <a:rPr lang="en-IN" dirty="0"/>
              <a:t>           Rectus </a:t>
            </a:r>
            <a:r>
              <a:rPr lang="en-IN" dirty="0" err="1"/>
              <a:t>Femoris</a:t>
            </a:r>
            <a:r>
              <a:rPr lang="en-IN" dirty="0"/>
              <a:t>  </a:t>
            </a:r>
          </a:p>
          <a:p>
            <a:pPr marL="0" indent="0">
              <a:buNone/>
            </a:pPr>
            <a:r>
              <a:rPr lang="en-IN" dirty="0"/>
              <a:t>Ankle- Soleus </a:t>
            </a:r>
          </a:p>
          <a:p>
            <a:pPr marL="0" indent="0">
              <a:buNone/>
            </a:pPr>
            <a:r>
              <a:rPr lang="en-IN" dirty="0"/>
              <a:t>             Gastrocnemius </a:t>
            </a:r>
          </a:p>
          <a:p>
            <a:pPr marL="0" indent="0">
              <a:buNone/>
            </a:pPr>
            <a:r>
              <a:rPr lang="en-IN" dirty="0"/>
              <a:t>             </a:t>
            </a:r>
            <a:r>
              <a:rPr lang="en-IN" dirty="0" err="1"/>
              <a:t>Tibialis</a:t>
            </a:r>
            <a:r>
              <a:rPr lang="en-IN" dirty="0"/>
              <a:t> anterior </a:t>
            </a:r>
          </a:p>
        </p:txBody>
      </p:sp>
      <p:sp>
        <p:nvSpPr>
          <p:cNvPr id="4" name="Date Placeholder 3"/>
          <p:cNvSpPr>
            <a:spLocks noGrp="1"/>
          </p:cNvSpPr>
          <p:nvPr>
            <p:ph type="dt" sz="half" idx="10"/>
          </p:nvPr>
        </p:nvSpPr>
        <p:spPr/>
        <p:txBody>
          <a:bodyPr/>
          <a:lstStyle/>
          <a:p>
            <a:fld id="{10D3C5A6-7EE2-4DDE-8AD8-D580C1BF1348}" type="datetime1">
              <a:rPr lang="en-IN" smtClean="0"/>
              <a:pPr/>
              <a:t>19-06-2024</a:t>
            </a:fld>
            <a:endParaRPr lang="en-IN"/>
          </a:p>
        </p:txBody>
      </p:sp>
      <p:sp>
        <p:nvSpPr>
          <p:cNvPr id="5" name="Footer Placeholder 4"/>
          <p:cNvSpPr>
            <a:spLocks noGrp="1"/>
          </p:cNvSpPr>
          <p:nvPr>
            <p:ph type="ftr" sz="quarter" idx="11"/>
          </p:nvPr>
        </p:nvSpPr>
        <p:spPr/>
        <p:txBody>
          <a:bodyPr/>
          <a:lstStyle/>
          <a:p>
            <a:r>
              <a:rPr lang="en-IN"/>
              <a:t>Kinetics and Kinematics of ADL </a:t>
            </a:r>
          </a:p>
        </p:txBody>
      </p:sp>
      <p:sp>
        <p:nvSpPr>
          <p:cNvPr id="6" name="Slide Number Placeholder 5"/>
          <p:cNvSpPr>
            <a:spLocks noGrp="1"/>
          </p:cNvSpPr>
          <p:nvPr>
            <p:ph type="sldNum" sz="quarter" idx="12"/>
          </p:nvPr>
        </p:nvSpPr>
        <p:spPr/>
        <p:txBody>
          <a:bodyPr/>
          <a:lstStyle/>
          <a:p>
            <a:fld id="{0A6D5E60-A6E0-4CA2-AE91-EF060CA94B7C}" type="slidenum">
              <a:rPr lang="en-IN" smtClean="0"/>
              <a:pPr/>
              <a:t>55</a:t>
            </a:fld>
            <a:endParaRPr lang="en-IN"/>
          </a:p>
        </p:txBody>
      </p:sp>
    </p:spTree>
    <p:extLst>
      <p:ext uri="{BB962C8B-B14F-4D97-AF65-F5344CB8AC3E}">
        <p14:creationId xmlns:p14="http://schemas.microsoft.com/office/powerpoint/2010/main" xmlns="" val="33856452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t>Ascending stairs </a:t>
            </a:r>
          </a:p>
        </p:txBody>
      </p:sp>
      <p:sp>
        <p:nvSpPr>
          <p:cNvPr id="3" name="Content Placeholder 2"/>
          <p:cNvSpPr>
            <a:spLocks noGrp="1"/>
          </p:cNvSpPr>
          <p:nvPr>
            <p:ph idx="1"/>
          </p:nvPr>
        </p:nvSpPr>
        <p:spPr/>
        <p:txBody>
          <a:bodyPr/>
          <a:lstStyle/>
          <a:p>
            <a:r>
              <a:rPr lang="en-IN" b="1" dirty="0"/>
              <a:t>Kinetics- muscle activity </a:t>
            </a:r>
          </a:p>
          <a:p>
            <a:pPr marL="0" indent="0">
              <a:buNone/>
            </a:pPr>
            <a:r>
              <a:rPr lang="en-IN" b="1" dirty="0"/>
              <a:t>Swing phase- Foot clearance through foot Placement </a:t>
            </a:r>
          </a:p>
          <a:p>
            <a:pPr marL="0" indent="0">
              <a:buNone/>
            </a:pPr>
            <a:r>
              <a:rPr lang="en-IN" b="1" dirty="0"/>
              <a:t>Hip</a:t>
            </a:r>
            <a:r>
              <a:rPr lang="en-IN" dirty="0"/>
              <a:t> – Gluteus </a:t>
            </a:r>
            <a:r>
              <a:rPr lang="en-IN" dirty="0" err="1"/>
              <a:t>medius</a:t>
            </a:r>
            <a:r>
              <a:rPr lang="en-IN" dirty="0"/>
              <a:t>  and </a:t>
            </a:r>
            <a:r>
              <a:rPr lang="en-IN" dirty="0" err="1"/>
              <a:t>maximus</a:t>
            </a:r>
            <a:r>
              <a:rPr lang="en-IN" dirty="0"/>
              <a:t> </a:t>
            </a:r>
          </a:p>
          <a:p>
            <a:pPr marL="0" indent="0">
              <a:buNone/>
            </a:pPr>
            <a:r>
              <a:rPr lang="en-IN" b="1" dirty="0"/>
              <a:t>Knee</a:t>
            </a:r>
            <a:r>
              <a:rPr lang="en-IN" dirty="0"/>
              <a:t>- </a:t>
            </a:r>
            <a:r>
              <a:rPr lang="en-IN" dirty="0" err="1"/>
              <a:t>Semitnedinosus</a:t>
            </a:r>
            <a:r>
              <a:rPr lang="en-IN" dirty="0"/>
              <a:t>,  </a:t>
            </a:r>
            <a:r>
              <a:rPr lang="en-IN" dirty="0" err="1"/>
              <a:t>Vastus</a:t>
            </a:r>
            <a:r>
              <a:rPr lang="en-IN" dirty="0"/>
              <a:t> </a:t>
            </a:r>
            <a:r>
              <a:rPr lang="en-IN" dirty="0" err="1"/>
              <a:t>laterlais</a:t>
            </a:r>
            <a:r>
              <a:rPr lang="en-IN" dirty="0"/>
              <a:t> , rectus  </a:t>
            </a:r>
            <a:r>
              <a:rPr lang="en-IN" dirty="0" err="1"/>
              <a:t>femoris</a:t>
            </a:r>
            <a:r>
              <a:rPr lang="en-IN" dirty="0"/>
              <a:t> </a:t>
            </a:r>
          </a:p>
          <a:p>
            <a:pPr marL="0" indent="0">
              <a:buNone/>
            </a:pPr>
            <a:r>
              <a:rPr lang="en-IN" b="1" dirty="0"/>
              <a:t>Ankle</a:t>
            </a:r>
            <a:r>
              <a:rPr lang="en-IN" dirty="0"/>
              <a:t> – </a:t>
            </a:r>
            <a:r>
              <a:rPr lang="en-IN" dirty="0" err="1"/>
              <a:t>Tibalis</a:t>
            </a:r>
            <a:r>
              <a:rPr lang="en-IN" dirty="0"/>
              <a:t> anterior </a:t>
            </a:r>
          </a:p>
        </p:txBody>
      </p:sp>
      <p:sp>
        <p:nvSpPr>
          <p:cNvPr id="4" name="Date Placeholder 3"/>
          <p:cNvSpPr>
            <a:spLocks noGrp="1"/>
          </p:cNvSpPr>
          <p:nvPr>
            <p:ph type="dt" sz="half" idx="10"/>
          </p:nvPr>
        </p:nvSpPr>
        <p:spPr/>
        <p:txBody>
          <a:bodyPr/>
          <a:lstStyle/>
          <a:p>
            <a:fld id="{549D21BB-9FA9-49F2-A0AB-FF75CAF4CCC6}" type="datetime1">
              <a:rPr lang="en-IN" smtClean="0"/>
              <a:pPr/>
              <a:t>19-06-2024</a:t>
            </a:fld>
            <a:endParaRPr lang="en-IN"/>
          </a:p>
        </p:txBody>
      </p:sp>
      <p:sp>
        <p:nvSpPr>
          <p:cNvPr id="5" name="Footer Placeholder 4"/>
          <p:cNvSpPr>
            <a:spLocks noGrp="1"/>
          </p:cNvSpPr>
          <p:nvPr>
            <p:ph type="ftr" sz="quarter" idx="11"/>
          </p:nvPr>
        </p:nvSpPr>
        <p:spPr/>
        <p:txBody>
          <a:bodyPr/>
          <a:lstStyle/>
          <a:p>
            <a:r>
              <a:rPr lang="en-IN"/>
              <a:t>Kinetics and Kinematics of ADL </a:t>
            </a:r>
          </a:p>
        </p:txBody>
      </p:sp>
      <p:sp>
        <p:nvSpPr>
          <p:cNvPr id="6" name="Slide Number Placeholder 5"/>
          <p:cNvSpPr>
            <a:spLocks noGrp="1"/>
          </p:cNvSpPr>
          <p:nvPr>
            <p:ph type="sldNum" sz="quarter" idx="12"/>
          </p:nvPr>
        </p:nvSpPr>
        <p:spPr/>
        <p:txBody>
          <a:bodyPr/>
          <a:lstStyle/>
          <a:p>
            <a:fld id="{0A6D5E60-A6E0-4CA2-AE91-EF060CA94B7C}" type="slidenum">
              <a:rPr lang="en-IN" smtClean="0"/>
              <a:pPr/>
              <a:t>56</a:t>
            </a:fld>
            <a:endParaRPr lang="en-IN"/>
          </a:p>
        </p:txBody>
      </p:sp>
      <p:pic>
        <p:nvPicPr>
          <p:cNvPr id="5122" name="Picture 2" descr="biomechanics of stair climbin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 t="30683" r="134" b="-703"/>
          <a:stretch/>
        </p:blipFill>
        <p:spPr bwMode="auto">
          <a:xfrm>
            <a:off x="7716252" y="0"/>
            <a:ext cx="4748463" cy="249962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307563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94080"/>
            <a:ext cx="5381291" cy="1828800"/>
          </a:xfrm>
        </p:spPr>
        <p:txBody>
          <a:bodyPr>
            <a:normAutofit fontScale="90000"/>
          </a:bodyPr>
          <a:lstStyle/>
          <a:p>
            <a:r>
              <a:rPr lang="en-IN" b="1" dirty="0">
                <a:effectLst>
                  <a:outerShdw blurRad="38100" dist="38100" dir="2700000" algn="tl">
                    <a:srgbClr val="000000">
                      <a:alpha val="43137"/>
                    </a:srgbClr>
                  </a:outerShdw>
                </a:effectLst>
              </a:rPr>
              <a:t>Foot clearance through foot placement </a:t>
            </a:r>
            <a:br>
              <a:rPr lang="en-IN" b="1" dirty="0">
                <a:effectLst>
                  <a:outerShdw blurRad="38100" dist="38100" dir="2700000" algn="tl">
                    <a:srgbClr val="000000">
                      <a:alpha val="43137"/>
                    </a:srgbClr>
                  </a:outerShdw>
                </a:effectLst>
              </a:rPr>
            </a:br>
            <a:r>
              <a:rPr lang="en-IN" b="1" dirty="0">
                <a:effectLst>
                  <a:outerShdw blurRad="38100" dist="38100" dir="2700000" algn="tl">
                    <a:srgbClr val="000000">
                      <a:alpha val="43137"/>
                    </a:srgbClr>
                  </a:outerShdw>
                </a:effectLst>
              </a:rPr>
              <a:t/>
            </a:r>
            <a:br>
              <a:rPr lang="en-IN" b="1" dirty="0">
                <a:effectLst>
                  <a:outerShdw blurRad="38100" dist="38100" dir="2700000" algn="tl">
                    <a:srgbClr val="000000">
                      <a:alpha val="43137"/>
                    </a:srgbClr>
                  </a:outerShdw>
                </a:effectLst>
              </a:rPr>
            </a:br>
            <a:r>
              <a:rPr lang="en-IN" b="1" dirty="0">
                <a:effectLst>
                  <a:outerShdw blurRad="38100" dist="38100" dir="2700000" algn="tl">
                    <a:srgbClr val="000000">
                      <a:alpha val="43137"/>
                    </a:srgbClr>
                  </a:outerShdw>
                </a:effectLst>
              </a:rPr>
              <a:t> </a:t>
            </a:r>
          </a:p>
        </p:txBody>
      </p:sp>
      <p:sp>
        <p:nvSpPr>
          <p:cNvPr id="3" name="Content Placeholder 2"/>
          <p:cNvSpPr>
            <a:spLocks noGrp="1"/>
          </p:cNvSpPr>
          <p:nvPr>
            <p:ph idx="1"/>
          </p:nvPr>
        </p:nvSpPr>
        <p:spPr>
          <a:xfrm>
            <a:off x="1097280" y="2377440"/>
            <a:ext cx="10058400" cy="3491654"/>
          </a:xfrm>
        </p:spPr>
        <p:txBody>
          <a:bodyPr/>
          <a:lstStyle/>
          <a:p>
            <a:r>
              <a:rPr lang="en-IN" b="1" dirty="0"/>
              <a:t>Hip – </a:t>
            </a:r>
            <a:r>
              <a:rPr lang="en-IN" dirty="0"/>
              <a:t>10-20 flexion </a:t>
            </a:r>
          </a:p>
          <a:p>
            <a:r>
              <a:rPr lang="en-IN" b="1" dirty="0"/>
              <a:t>Knee- </a:t>
            </a:r>
            <a:r>
              <a:rPr lang="en-IN" dirty="0"/>
              <a:t>flexion 10 degree </a:t>
            </a:r>
          </a:p>
          <a:p>
            <a:r>
              <a:rPr lang="en-IN" b="1" dirty="0"/>
              <a:t>Ankle – </a:t>
            </a:r>
            <a:r>
              <a:rPr lang="en-IN" dirty="0"/>
              <a:t>Dorsiflexion 10 </a:t>
            </a:r>
          </a:p>
        </p:txBody>
      </p:sp>
      <p:sp>
        <p:nvSpPr>
          <p:cNvPr id="4" name="Date Placeholder 3"/>
          <p:cNvSpPr>
            <a:spLocks noGrp="1"/>
          </p:cNvSpPr>
          <p:nvPr>
            <p:ph type="dt" sz="half" idx="10"/>
          </p:nvPr>
        </p:nvSpPr>
        <p:spPr/>
        <p:txBody>
          <a:bodyPr/>
          <a:lstStyle/>
          <a:p>
            <a:fld id="{75B916F8-78BF-4C72-A6F0-6D43E6118CEC}" type="datetime1">
              <a:rPr lang="en-IN" smtClean="0"/>
              <a:pPr/>
              <a:t>19-06-2024</a:t>
            </a:fld>
            <a:endParaRPr lang="en-IN"/>
          </a:p>
        </p:txBody>
      </p:sp>
      <p:sp>
        <p:nvSpPr>
          <p:cNvPr id="5" name="Footer Placeholder 4"/>
          <p:cNvSpPr>
            <a:spLocks noGrp="1"/>
          </p:cNvSpPr>
          <p:nvPr>
            <p:ph type="ftr" sz="quarter" idx="11"/>
          </p:nvPr>
        </p:nvSpPr>
        <p:spPr/>
        <p:txBody>
          <a:bodyPr/>
          <a:lstStyle/>
          <a:p>
            <a:r>
              <a:rPr lang="en-IN"/>
              <a:t>Kinetics and Kinematics of ADL </a:t>
            </a:r>
          </a:p>
        </p:txBody>
      </p:sp>
      <p:sp>
        <p:nvSpPr>
          <p:cNvPr id="6" name="Slide Number Placeholder 5"/>
          <p:cNvSpPr>
            <a:spLocks noGrp="1"/>
          </p:cNvSpPr>
          <p:nvPr>
            <p:ph type="sldNum" sz="quarter" idx="12"/>
          </p:nvPr>
        </p:nvSpPr>
        <p:spPr/>
        <p:txBody>
          <a:bodyPr/>
          <a:lstStyle/>
          <a:p>
            <a:fld id="{0A6D5E60-A6E0-4CA2-AE91-EF060CA94B7C}" type="slidenum">
              <a:rPr lang="en-IN" smtClean="0"/>
              <a:pPr/>
              <a:t>57</a:t>
            </a:fld>
            <a:endParaRPr lang="en-IN"/>
          </a:p>
        </p:txBody>
      </p:sp>
      <p:pic>
        <p:nvPicPr>
          <p:cNvPr id="2050" name="Picture 2" descr="â¢ Kinematic data were recorded using 3D motion&#10;analysis system. Temporal gait cycle data and&#10;ground reaction forces were 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31035" r="-394"/>
          <a:stretch/>
        </p:blipFill>
        <p:spPr bwMode="auto">
          <a:xfrm>
            <a:off x="6006131" y="121920"/>
            <a:ext cx="6100846" cy="314650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466598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effectLst>
                  <a:outerShdw blurRad="38100" dist="38100" dir="2700000" algn="tl">
                    <a:srgbClr val="000000">
                      <a:alpha val="43137"/>
                    </a:srgbClr>
                  </a:outerShdw>
                </a:effectLst>
              </a:rPr>
              <a:t> Step Descent </a:t>
            </a:r>
          </a:p>
        </p:txBody>
      </p:sp>
      <p:sp>
        <p:nvSpPr>
          <p:cNvPr id="3" name="Content Placeholder 2"/>
          <p:cNvSpPr>
            <a:spLocks noGrp="1"/>
          </p:cNvSpPr>
          <p:nvPr>
            <p:ph idx="1"/>
          </p:nvPr>
        </p:nvSpPr>
        <p:spPr/>
        <p:txBody>
          <a:bodyPr/>
          <a:lstStyle/>
          <a:p>
            <a:r>
              <a:rPr lang="en-IN" dirty="0"/>
              <a:t>Weight acceptance  through forward continuance</a:t>
            </a:r>
          </a:p>
          <a:p>
            <a:r>
              <a:rPr lang="en-IN" b="1" dirty="0"/>
              <a:t>Hip</a:t>
            </a:r>
            <a:r>
              <a:rPr lang="en-IN" dirty="0"/>
              <a:t> – Extension 20-30 </a:t>
            </a:r>
          </a:p>
          <a:p>
            <a:r>
              <a:rPr lang="en-IN" b="1" dirty="0"/>
              <a:t>Knee</a:t>
            </a:r>
            <a:r>
              <a:rPr lang="en-IN" dirty="0"/>
              <a:t> – Flexion 5-10 degree of flexion </a:t>
            </a:r>
          </a:p>
          <a:p>
            <a:r>
              <a:rPr lang="en-IN" b="1" dirty="0"/>
              <a:t>Ankle</a:t>
            </a:r>
            <a:r>
              <a:rPr lang="en-IN" dirty="0"/>
              <a:t> -  Dorsiflexion 5-10 degree of </a:t>
            </a:r>
          </a:p>
        </p:txBody>
      </p:sp>
      <p:sp>
        <p:nvSpPr>
          <p:cNvPr id="4" name="Date Placeholder 3"/>
          <p:cNvSpPr>
            <a:spLocks noGrp="1"/>
          </p:cNvSpPr>
          <p:nvPr>
            <p:ph type="dt" sz="half" idx="10"/>
          </p:nvPr>
        </p:nvSpPr>
        <p:spPr/>
        <p:txBody>
          <a:bodyPr/>
          <a:lstStyle/>
          <a:p>
            <a:fld id="{9293C253-3740-4E61-9A0A-E40A57E1E098}" type="datetime1">
              <a:rPr lang="en-IN" smtClean="0"/>
              <a:pPr/>
              <a:t>19-06-2024</a:t>
            </a:fld>
            <a:endParaRPr lang="en-IN"/>
          </a:p>
        </p:txBody>
      </p:sp>
      <p:sp>
        <p:nvSpPr>
          <p:cNvPr id="5" name="Footer Placeholder 4"/>
          <p:cNvSpPr>
            <a:spLocks noGrp="1"/>
          </p:cNvSpPr>
          <p:nvPr>
            <p:ph type="ftr" sz="quarter" idx="11"/>
          </p:nvPr>
        </p:nvSpPr>
        <p:spPr/>
        <p:txBody>
          <a:bodyPr/>
          <a:lstStyle/>
          <a:p>
            <a:r>
              <a:rPr lang="en-IN"/>
              <a:t>Kinetics and Kinematics of ADL </a:t>
            </a:r>
          </a:p>
        </p:txBody>
      </p:sp>
      <p:sp>
        <p:nvSpPr>
          <p:cNvPr id="6" name="Slide Number Placeholder 5"/>
          <p:cNvSpPr>
            <a:spLocks noGrp="1"/>
          </p:cNvSpPr>
          <p:nvPr>
            <p:ph type="sldNum" sz="quarter" idx="12"/>
          </p:nvPr>
        </p:nvSpPr>
        <p:spPr/>
        <p:txBody>
          <a:bodyPr/>
          <a:lstStyle/>
          <a:p>
            <a:fld id="{0A6D5E60-A6E0-4CA2-AE91-EF060CA94B7C}" type="slidenum">
              <a:rPr lang="en-IN" smtClean="0"/>
              <a:pPr/>
              <a:t>58</a:t>
            </a:fld>
            <a:endParaRPr lang="en-IN"/>
          </a:p>
        </p:txBody>
      </p:sp>
      <p:pic>
        <p:nvPicPr>
          <p:cNvPr id="3074" name="Picture 2" descr="â¢ SAMANTHA M. REID et al. ,Knee&#10;Biomechanics of Alternate Stair Ambulation&#10;Patterns, MEDICINE &amp; SCIENCE IN SPORTS&#10;&amp; EXERCI..."/>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38067" r="-2769"/>
          <a:stretch/>
        </p:blipFill>
        <p:spPr bwMode="auto">
          <a:xfrm>
            <a:off x="7751545" y="233681"/>
            <a:ext cx="4320171" cy="195467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750965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Weight acceptance through forward  continuance </a:t>
            </a:r>
          </a:p>
        </p:txBody>
      </p:sp>
      <p:sp>
        <p:nvSpPr>
          <p:cNvPr id="3" name="Content Placeholder 2"/>
          <p:cNvSpPr>
            <a:spLocks noGrp="1"/>
          </p:cNvSpPr>
          <p:nvPr>
            <p:ph idx="1"/>
          </p:nvPr>
        </p:nvSpPr>
        <p:spPr/>
        <p:txBody>
          <a:bodyPr/>
          <a:lstStyle/>
          <a:p>
            <a:r>
              <a:rPr lang="en-IN" b="1" dirty="0"/>
              <a:t>Hip</a:t>
            </a:r>
            <a:r>
              <a:rPr lang="en-IN" dirty="0"/>
              <a:t> – Gluteus </a:t>
            </a:r>
            <a:r>
              <a:rPr lang="en-IN" dirty="0" err="1"/>
              <a:t>maximus</a:t>
            </a:r>
            <a:r>
              <a:rPr lang="en-IN" dirty="0"/>
              <a:t>, gluteus </a:t>
            </a:r>
            <a:r>
              <a:rPr lang="en-IN" dirty="0" err="1"/>
              <a:t>medius</a:t>
            </a:r>
            <a:r>
              <a:rPr lang="en-IN" dirty="0"/>
              <a:t> </a:t>
            </a:r>
          </a:p>
          <a:p>
            <a:r>
              <a:rPr lang="en-IN" b="1" dirty="0"/>
              <a:t>Knee</a:t>
            </a:r>
            <a:r>
              <a:rPr lang="en-IN" dirty="0"/>
              <a:t>- </a:t>
            </a:r>
            <a:r>
              <a:rPr lang="en-IN" dirty="0" err="1"/>
              <a:t>Vastus</a:t>
            </a:r>
            <a:r>
              <a:rPr lang="en-IN" dirty="0"/>
              <a:t> </a:t>
            </a:r>
            <a:r>
              <a:rPr lang="en-IN" dirty="0" err="1"/>
              <a:t>lateralis</a:t>
            </a:r>
            <a:r>
              <a:rPr lang="en-IN" dirty="0"/>
              <a:t> , rectus </a:t>
            </a:r>
            <a:r>
              <a:rPr lang="en-IN" dirty="0" err="1"/>
              <a:t>femoris</a:t>
            </a:r>
            <a:r>
              <a:rPr lang="en-IN" dirty="0"/>
              <a:t> </a:t>
            </a:r>
          </a:p>
          <a:p>
            <a:r>
              <a:rPr lang="en-IN" b="1" dirty="0"/>
              <a:t>Ankle</a:t>
            </a:r>
            <a:r>
              <a:rPr lang="en-IN" dirty="0"/>
              <a:t>- </a:t>
            </a:r>
            <a:r>
              <a:rPr lang="en-IN" dirty="0" err="1"/>
              <a:t>Tibialis</a:t>
            </a:r>
            <a:r>
              <a:rPr lang="en-IN" dirty="0"/>
              <a:t>  anterior , soleus gastrocnemius </a:t>
            </a:r>
          </a:p>
        </p:txBody>
      </p:sp>
      <p:sp>
        <p:nvSpPr>
          <p:cNvPr id="4" name="Date Placeholder 3"/>
          <p:cNvSpPr>
            <a:spLocks noGrp="1"/>
          </p:cNvSpPr>
          <p:nvPr>
            <p:ph type="dt" sz="half" idx="10"/>
          </p:nvPr>
        </p:nvSpPr>
        <p:spPr/>
        <p:txBody>
          <a:bodyPr/>
          <a:lstStyle/>
          <a:p>
            <a:fld id="{92A568ED-AD6C-4423-9D8F-DCF93E6895CA}" type="datetime1">
              <a:rPr lang="en-IN" smtClean="0"/>
              <a:pPr/>
              <a:t>19-06-2024</a:t>
            </a:fld>
            <a:endParaRPr lang="en-IN"/>
          </a:p>
        </p:txBody>
      </p:sp>
      <p:sp>
        <p:nvSpPr>
          <p:cNvPr id="5" name="Footer Placeholder 4"/>
          <p:cNvSpPr>
            <a:spLocks noGrp="1"/>
          </p:cNvSpPr>
          <p:nvPr>
            <p:ph type="ftr" sz="quarter" idx="11"/>
          </p:nvPr>
        </p:nvSpPr>
        <p:spPr/>
        <p:txBody>
          <a:bodyPr/>
          <a:lstStyle/>
          <a:p>
            <a:r>
              <a:rPr lang="en-IN"/>
              <a:t>Kinetics and Kinematics of ADL </a:t>
            </a:r>
          </a:p>
        </p:txBody>
      </p:sp>
      <p:sp>
        <p:nvSpPr>
          <p:cNvPr id="6" name="Slide Number Placeholder 5"/>
          <p:cNvSpPr>
            <a:spLocks noGrp="1"/>
          </p:cNvSpPr>
          <p:nvPr>
            <p:ph type="sldNum" sz="quarter" idx="12"/>
          </p:nvPr>
        </p:nvSpPr>
        <p:spPr/>
        <p:txBody>
          <a:bodyPr/>
          <a:lstStyle/>
          <a:p>
            <a:fld id="{0A6D5E60-A6E0-4CA2-AE91-EF060CA94B7C}" type="slidenum">
              <a:rPr lang="en-IN" smtClean="0"/>
              <a:pPr/>
              <a:t>59</a:t>
            </a:fld>
            <a:endParaRPr lang="en-IN"/>
          </a:p>
        </p:txBody>
      </p:sp>
      <p:pic>
        <p:nvPicPr>
          <p:cNvPr id="6146" name="Picture 2" descr="biomechanics of stair climbin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792" t="41232" r="1190" b="351"/>
          <a:stretch/>
        </p:blipFill>
        <p:spPr bwMode="auto">
          <a:xfrm>
            <a:off x="7184189" y="1381760"/>
            <a:ext cx="4957011" cy="221803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11212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effectLst>
                  <a:outerShdw blurRad="38100" dist="38100" dir="2700000" algn="tl">
                    <a:srgbClr val="000000">
                      <a:alpha val="43137"/>
                    </a:srgbClr>
                  </a:outerShdw>
                </a:effectLst>
              </a:rPr>
              <a:t>Supine to sitting </a:t>
            </a:r>
            <a:br>
              <a:rPr lang="en-IN" b="1" dirty="0">
                <a:effectLst>
                  <a:outerShdw blurRad="38100" dist="38100" dir="2700000" algn="tl">
                    <a:srgbClr val="000000">
                      <a:alpha val="43137"/>
                    </a:srgbClr>
                  </a:outerShdw>
                </a:effectLst>
              </a:rPr>
            </a:br>
            <a:endParaRPr lang="en-IN"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pPr marL="0" indent="0" algn="just">
              <a:buNone/>
            </a:pPr>
            <a:r>
              <a:rPr lang="en-IN" b="1" dirty="0"/>
              <a:t>Kinematics – Sequence of Movement  </a:t>
            </a:r>
          </a:p>
          <a:p>
            <a:pPr algn="just"/>
            <a:r>
              <a:rPr lang="en-IN" dirty="0"/>
              <a:t>The rolling sequence to the right starts with the left upper extremity reaching across the body with movement initiated by the humerus and scapula and is immediately followed by the left elbow, wrist, and hand motions.</a:t>
            </a:r>
          </a:p>
          <a:p>
            <a:pPr algn="just"/>
            <a:r>
              <a:rPr lang="en-IN" dirty="0"/>
              <a:t>Arm movement is followed by head motion, rotating to the right to look in the direction of motion. Head motion is immediately followed by trunk rotation to the right side. As the trunk rotates, the left hip begins its motion.</a:t>
            </a:r>
          </a:p>
          <a:p>
            <a:pPr algn="just"/>
            <a:r>
              <a:rPr lang="en-IN" dirty="0"/>
              <a:t>Just before the body weight moves over the right upper extremity, this limb tucks next to the body to allow the body’s rolling to continue unimpeded. </a:t>
            </a:r>
          </a:p>
          <a:p>
            <a:pPr algn="just"/>
            <a:r>
              <a:rPr lang="en-IN" dirty="0"/>
              <a:t>Once full rotation to the prone position occurs, body weight rolls towards the left arm as the right upper extremity moves from beneath the body to align into a comfortable position</a:t>
            </a:r>
          </a:p>
        </p:txBody>
      </p:sp>
      <p:sp>
        <p:nvSpPr>
          <p:cNvPr id="6" name="Date Placeholder 5"/>
          <p:cNvSpPr>
            <a:spLocks noGrp="1"/>
          </p:cNvSpPr>
          <p:nvPr>
            <p:ph type="dt" sz="half" idx="10"/>
          </p:nvPr>
        </p:nvSpPr>
        <p:spPr/>
        <p:txBody>
          <a:bodyPr/>
          <a:lstStyle/>
          <a:p>
            <a:fld id="{B7C6E772-549C-46E8-9729-8DFE14E67474}" type="datetime1">
              <a:rPr lang="en-IN" smtClean="0"/>
              <a:pPr/>
              <a:t>19-06-2024</a:t>
            </a:fld>
            <a:endParaRPr lang="en-IN"/>
          </a:p>
        </p:txBody>
      </p:sp>
      <p:sp>
        <p:nvSpPr>
          <p:cNvPr id="7" name="Footer Placeholder 6"/>
          <p:cNvSpPr>
            <a:spLocks noGrp="1"/>
          </p:cNvSpPr>
          <p:nvPr>
            <p:ph type="ftr" sz="quarter" idx="11"/>
          </p:nvPr>
        </p:nvSpPr>
        <p:spPr/>
        <p:txBody>
          <a:bodyPr/>
          <a:lstStyle/>
          <a:p>
            <a:r>
              <a:rPr lang="en-IN"/>
              <a:t>Kinetics and Kinematics of ADL </a:t>
            </a:r>
          </a:p>
        </p:txBody>
      </p:sp>
      <p:sp>
        <p:nvSpPr>
          <p:cNvPr id="8" name="Slide Number Placeholder 7"/>
          <p:cNvSpPr>
            <a:spLocks noGrp="1"/>
          </p:cNvSpPr>
          <p:nvPr>
            <p:ph type="sldNum" sz="quarter" idx="12"/>
          </p:nvPr>
        </p:nvSpPr>
        <p:spPr/>
        <p:txBody>
          <a:bodyPr/>
          <a:lstStyle/>
          <a:p>
            <a:fld id="{0A6D5E60-A6E0-4CA2-AE91-EF060CA94B7C}" type="slidenum">
              <a:rPr lang="en-IN" smtClean="0"/>
              <a:pPr/>
              <a:t>6</a:t>
            </a:fld>
            <a:endParaRPr lang="en-IN"/>
          </a:p>
        </p:txBody>
      </p:sp>
      <p:pic>
        <p:nvPicPr>
          <p:cNvPr id="4" name="Picture 3"/>
          <p:cNvPicPr>
            <a:picLocks noChangeAspect="1"/>
          </p:cNvPicPr>
          <p:nvPr/>
        </p:nvPicPr>
        <p:blipFill>
          <a:blip r:embed="rId2"/>
          <a:stretch>
            <a:fillRect/>
          </a:stretch>
        </p:blipFill>
        <p:spPr>
          <a:xfrm>
            <a:off x="5433487" y="74596"/>
            <a:ext cx="2992800" cy="1791669"/>
          </a:xfrm>
          <a:prstGeom prst="rect">
            <a:avLst/>
          </a:prstGeom>
        </p:spPr>
      </p:pic>
      <p:pic>
        <p:nvPicPr>
          <p:cNvPr id="5" name="Picture 4"/>
          <p:cNvPicPr>
            <a:picLocks noChangeAspect="1"/>
          </p:cNvPicPr>
          <p:nvPr/>
        </p:nvPicPr>
        <p:blipFill>
          <a:blip r:embed="rId3"/>
          <a:stretch>
            <a:fillRect/>
          </a:stretch>
        </p:blipFill>
        <p:spPr>
          <a:xfrm>
            <a:off x="8615292" y="91317"/>
            <a:ext cx="2992800" cy="1791669"/>
          </a:xfrm>
          <a:prstGeom prst="rect">
            <a:avLst/>
          </a:prstGeom>
        </p:spPr>
      </p:pic>
    </p:spTree>
    <p:extLst>
      <p:ext uri="{BB962C8B-B14F-4D97-AF65-F5344CB8AC3E}">
        <p14:creationId xmlns:p14="http://schemas.microsoft.com/office/powerpoint/2010/main" xmlns="" val="1538255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t>Swing phase </a:t>
            </a:r>
          </a:p>
        </p:txBody>
      </p:sp>
      <p:sp>
        <p:nvSpPr>
          <p:cNvPr id="3" name="Content Placeholder 2"/>
          <p:cNvSpPr>
            <a:spLocks noGrp="1"/>
          </p:cNvSpPr>
          <p:nvPr>
            <p:ph idx="1"/>
          </p:nvPr>
        </p:nvSpPr>
        <p:spPr/>
        <p:txBody>
          <a:bodyPr/>
          <a:lstStyle/>
          <a:p>
            <a:r>
              <a:rPr lang="en-IN" b="1" dirty="0">
                <a:effectLst>
                  <a:outerShdw blurRad="38100" dist="38100" dir="2700000" algn="tl">
                    <a:srgbClr val="000000">
                      <a:alpha val="43137"/>
                    </a:srgbClr>
                  </a:outerShdw>
                </a:effectLst>
              </a:rPr>
              <a:t>Hip</a:t>
            </a:r>
            <a:r>
              <a:rPr lang="en-IN" dirty="0">
                <a:effectLst>
                  <a:outerShdw blurRad="38100" dist="38100" dir="2700000" algn="tl">
                    <a:srgbClr val="000000">
                      <a:alpha val="43137"/>
                    </a:srgbClr>
                  </a:outerShdw>
                </a:effectLst>
              </a:rPr>
              <a:t> – </a:t>
            </a:r>
            <a:r>
              <a:rPr lang="en-IN" dirty="0" err="1">
                <a:effectLst>
                  <a:outerShdw blurRad="38100" dist="38100" dir="2700000" algn="tl">
                    <a:srgbClr val="000000">
                      <a:alpha val="43137"/>
                    </a:srgbClr>
                  </a:outerShdw>
                </a:effectLst>
              </a:rPr>
              <a:t>iliopsoas</a:t>
            </a:r>
            <a:r>
              <a:rPr lang="en-IN" dirty="0">
                <a:effectLst>
                  <a:outerShdw blurRad="38100" dist="38100" dir="2700000" algn="tl">
                    <a:srgbClr val="000000">
                      <a:alpha val="43137"/>
                    </a:srgbClr>
                  </a:outerShdw>
                </a:effectLst>
              </a:rPr>
              <a:t> </a:t>
            </a:r>
          </a:p>
          <a:p>
            <a:r>
              <a:rPr lang="en-IN" b="1" dirty="0">
                <a:effectLst>
                  <a:outerShdw blurRad="38100" dist="38100" dir="2700000" algn="tl">
                    <a:srgbClr val="000000">
                      <a:alpha val="43137"/>
                    </a:srgbClr>
                  </a:outerShdw>
                </a:effectLst>
              </a:rPr>
              <a:t>Knee</a:t>
            </a:r>
            <a:r>
              <a:rPr lang="en-IN" dirty="0">
                <a:effectLst>
                  <a:outerShdw blurRad="38100" dist="38100" dir="2700000" algn="tl">
                    <a:srgbClr val="000000">
                      <a:alpha val="43137"/>
                    </a:srgbClr>
                  </a:outerShdw>
                </a:effectLst>
              </a:rPr>
              <a:t>- Semitendinosus , Semimembranosus </a:t>
            </a:r>
          </a:p>
          <a:p>
            <a:r>
              <a:rPr lang="en-IN" b="1" dirty="0">
                <a:effectLst>
                  <a:outerShdw blurRad="38100" dist="38100" dir="2700000" algn="tl">
                    <a:srgbClr val="000000">
                      <a:alpha val="43137"/>
                    </a:srgbClr>
                  </a:outerShdw>
                </a:effectLst>
              </a:rPr>
              <a:t>Ankle</a:t>
            </a:r>
            <a:r>
              <a:rPr lang="en-IN" dirty="0">
                <a:effectLst>
                  <a:outerShdw blurRad="38100" dist="38100" dir="2700000" algn="tl">
                    <a:srgbClr val="000000">
                      <a:alpha val="43137"/>
                    </a:srgbClr>
                  </a:outerShdw>
                </a:effectLst>
              </a:rPr>
              <a:t>- Soleus , Gastrocnemius , </a:t>
            </a:r>
            <a:r>
              <a:rPr lang="en-IN" dirty="0" err="1">
                <a:effectLst>
                  <a:outerShdw blurRad="38100" dist="38100" dir="2700000" algn="tl">
                    <a:srgbClr val="000000">
                      <a:alpha val="43137"/>
                    </a:srgbClr>
                  </a:outerShdw>
                </a:effectLst>
              </a:rPr>
              <a:t>Tibialis</a:t>
            </a:r>
            <a:r>
              <a:rPr lang="en-IN" dirty="0">
                <a:effectLst>
                  <a:outerShdw blurRad="38100" dist="38100" dir="2700000" algn="tl">
                    <a:srgbClr val="000000">
                      <a:alpha val="43137"/>
                    </a:srgbClr>
                  </a:outerShdw>
                </a:effectLst>
              </a:rPr>
              <a:t> anterior </a:t>
            </a:r>
          </a:p>
        </p:txBody>
      </p:sp>
      <p:sp>
        <p:nvSpPr>
          <p:cNvPr id="4" name="Date Placeholder 3"/>
          <p:cNvSpPr>
            <a:spLocks noGrp="1"/>
          </p:cNvSpPr>
          <p:nvPr>
            <p:ph type="dt" sz="half" idx="10"/>
          </p:nvPr>
        </p:nvSpPr>
        <p:spPr/>
        <p:txBody>
          <a:bodyPr/>
          <a:lstStyle/>
          <a:p>
            <a:fld id="{3F17AD09-A1C6-4979-830E-F7F125B00E91}" type="datetime1">
              <a:rPr lang="en-IN" smtClean="0"/>
              <a:pPr/>
              <a:t>19-06-2024</a:t>
            </a:fld>
            <a:endParaRPr lang="en-IN"/>
          </a:p>
        </p:txBody>
      </p:sp>
      <p:sp>
        <p:nvSpPr>
          <p:cNvPr id="5" name="Footer Placeholder 4"/>
          <p:cNvSpPr>
            <a:spLocks noGrp="1"/>
          </p:cNvSpPr>
          <p:nvPr>
            <p:ph type="ftr" sz="quarter" idx="11"/>
          </p:nvPr>
        </p:nvSpPr>
        <p:spPr/>
        <p:txBody>
          <a:bodyPr/>
          <a:lstStyle/>
          <a:p>
            <a:r>
              <a:rPr lang="en-IN"/>
              <a:t>Kinetics and Kinematics of ADL </a:t>
            </a:r>
          </a:p>
        </p:txBody>
      </p:sp>
      <p:sp>
        <p:nvSpPr>
          <p:cNvPr id="6" name="Slide Number Placeholder 5"/>
          <p:cNvSpPr>
            <a:spLocks noGrp="1"/>
          </p:cNvSpPr>
          <p:nvPr>
            <p:ph type="sldNum" sz="quarter" idx="12"/>
          </p:nvPr>
        </p:nvSpPr>
        <p:spPr/>
        <p:txBody>
          <a:bodyPr/>
          <a:lstStyle/>
          <a:p>
            <a:fld id="{0A6D5E60-A6E0-4CA2-AE91-EF060CA94B7C}" type="slidenum">
              <a:rPr lang="en-IN" smtClean="0"/>
              <a:pPr/>
              <a:t>60</a:t>
            </a:fld>
            <a:endParaRPr lang="en-IN"/>
          </a:p>
        </p:txBody>
      </p:sp>
    </p:spTree>
    <p:extLst>
      <p:ext uri="{BB962C8B-B14F-4D97-AF65-F5344CB8AC3E}">
        <p14:creationId xmlns:p14="http://schemas.microsoft.com/office/powerpoint/2010/main" xmlns="" val="23863071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3BDC20-7ACF-3FDE-7A4E-5D87948490E0}"/>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xmlns="" id="{E0B9EEBF-973D-6D9B-F046-1917D3FD4522}"/>
              </a:ext>
            </a:extLst>
          </p:cNvPr>
          <p:cNvSpPr>
            <a:spLocks noGrp="1"/>
          </p:cNvSpPr>
          <p:nvPr>
            <p:ph idx="1"/>
          </p:nvPr>
        </p:nvSpPr>
        <p:spPr/>
        <p:txBody>
          <a:bodyPr/>
          <a:lstStyle/>
          <a:p>
            <a:endParaRPr lang="en-IN"/>
          </a:p>
        </p:txBody>
      </p:sp>
      <p:sp>
        <p:nvSpPr>
          <p:cNvPr id="4" name="Date Placeholder 3">
            <a:extLst>
              <a:ext uri="{FF2B5EF4-FFF2-40B4-BE49-F238E27FC236}">
                <a16:creationId xmlns:a16="http://schemas.microsoft.com/office/drawing/2014/main" xmlns="" id="{9E799828-CFB2-80B6-2735-1652DECEFBE2}"/>
              </a:ext>
            </a:extLst>
          </p:cNvPr>
          <p:cNvSpPr>
            <a:spLocks noGrp="1"/>
          </p:cNvSpPr>
          <p:nvPr>
            <p:ph type="dt" sz="half" idx="10"/>
          </p:nvPr>
        </p:nvSpPr>
        <p:spPr/>
        <p:txBody>
          <a:bodyPr/>
          <a:lstStyle/>
          <a:p>
            <a:fld id="{B544E2DD-EBCF-4C35-A3E7-7E59F6622D7D}" type="datetime1">
              <a:rPr lang="en-IN" smtClean="0"/>
              <a:pPr/>
              <a:t>19-06-2024</a:t>
            </a:fld>
            <a:endParaRPr lang="en-IN"/>
          </a:p>
        </p:txBody>
      </p:sp>
      <p:sp>
        <p:nvSpPr>
          <p:cNvPr id="5" name="Footer Placeholder 4">
            <a:extLst>
              <a:ext uri="{FF2B5EF4-FFF2-40B4-BE49-F238E27FC236}">
                <a16:creationId xmlns:a16="http://schemas.microsoft.com/office/drawing/2014/main" xmlns="" id="{D7E7860A-5ED1-3B8E-7005-DA18BED68556}"/>
              </a:ext>
            </a:extLst>
          </p:cNvPr>
          <p:cNvSpPr>
            <a:spLocks noGrp="1"/>
          </p:cNvSpPr>
          <p:nvPr>
            <p:ph type="ftr" sz="quarter" idx="11"/>
          </p:nvPr>
        </p:nvSpPr>
        <p:spPr/>
        <p:txBody>
          <a:bodyPr/>
          <a:lstStyle/>
          <a:p>
            <a:r>
              <a:rPr lang="en-IN"/>
              <a:t>Kinetics and Kinematics of ADL </a:t>
            </a:r>
          </a:p>
        </p:txBody>
      </p:sp>
      <p:sp>
        <p:nvSpPr>
          <p:cNvPr id="6" name="Slide Number Placeholder 5">
            <a:extLst>
              <a:ext uri="{FF2B5EF4-FFF2-40B4-BE49-F238E27FC236}">
                <a16:creationId xmlns:a16="http://schemas.microsoft.com/office/drawing/2014/main" xmlns="" id="{69D0B987-95EC-78C9-2217-96B61BB7A17A}"/>
              </a:ext>
            </a:extLst>
          </p:cNvPr>
          <p:cNvSpPr>
            <a:spLocks noGrp="1"/>
          </p:cNvSpPr>
          <p:nvPr>
            <p:ph type="sldNum" sz="quarter" idx="12"/>
          </p:nvPr>
        </p:nvSpPr>
        <p:spPr/>
        <p:txBody>
          <a:bodyPr/>
          <a:lstStyle/>
          <a:p>
            <a:fld id="{0A6D5E60-A6E0-4CA2-AE91-EF060CA94B7C}" type="slidenum">
              <a:rPr lang="en-IN" smtClean="0"/>
              <a:pPr/>
              <a:t>61</a:t>
            </a:fld>
            <a:endParaRPr lang="en-IN"/>
          </a:p>
        </p:txBody>
      </p:sp>
    </p:spTree>
    <p:extLst>
      <p:ext uri="{BB962C8B-B14F-4D97-AF65-F5344CB8AC3E}">
        <p14:creationId xmlns:p14="http://schemas.microsoft.com/office/powerpoint/2010/main" xmlns="" val="31230243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lumMod val="50000"/>
                  </a:schemeClr>
                </a:solidFill>
              </a:rPr>
              <a:t>REACHING OVERHEAD AND FORWARD</a:t>
            </a:r>
          </a:p>
        </p:txBody>
      </p:sp>
      <p:sp>
        <p:nvSpPr>
          <p:cNvPr id="3" name="Content Placeholder 2"/>
          <p:cNvSpPr>
            <a:spLocks noGrp="1"/>
          </p:cNvSpPr>
          <p:nvPr>
            <p:ph idx="1"/>
          </p:nvPr>
        </p:nvSpPr>
        <p:spPr>
          <a:xfrm>
            <a:off x="838200" y="1849119"/>
            <a:ext cx="10515600" cy="4327843"/>
          </a:xfrm>
        </p:spPr>
        <p:txBody>
          <a:bodyPr/>
          <a:lstStyle/>
          <a:p>
            <a:r>
              <a:rPr lang="en-US" dirty="0"/>
              <a:t>To carry out many ADLs such as reaching to a high shelf to get a box, hanging up a jacket on hanger, the shoulders require a varying optimal range of motion. </a:t>
            </a:r>
          </a:p>
          <a:p>
            <a:r>
              <a:rPr lang="en-US" dirty="0"/>
              <a:t>Before a clinician is able to identify patients functional abilities, he must realize what requirements must be present for activities to perform adequately.  </a:t>
            </a:r>
          </a:p>
        </p:txBody>
      </p:sp>
      <p:sp>
        <p:nvSpPr>
          <p:cNvPr id="4" name="Date Placeholder 3"/>
          <p:cNvSpPr>
            <a:spLocks noGrp="1"/>
          </p:cNvSpPr>
          <p:nvPr>
            <p:ph type="dt" sz="half" idx="10"/>
          </p:nvPr>
        </p:nvSpPr>
        <p:spPr/>
        <p:txBody>
          <a:bodyPr/>
          <a:lstStyle/>
          <a:p>
            <a:fld id="{B544E2DD-EBCF-4C35-A3E7-7E59F6622D7D}" type="datetime1">
              <a:rPr lang="en-IN" smtClean="0"/>
              <a:pPr/>
              <a:t>19-06-2024</a:t>
            </a:fld>
            <a:endParaRPr lang="en-IN"/>
          </a:p>
        </p:txBody>
      </p:sp>
      <p:sp>
        <p:nvSpPr>
          <p:cNvPr id="5" name="Footer Placeholder 4"/>
          <p:cNvSpPr>
            <a:spLocks noGrp="1"/>
          </p:cNvSpPr>
          <p:nvPr>
            <p:ph type="ftr" sz="quarter" idx="11"/>
          </p:nvPr>
        </p:nvSpPr>
        <p:spPr/>
        <p:txBody>
          <a:bodyPr/>
          <a:lstStyle/>
          <a:p>
            <a:r>
              <a:rPr lang="en-IN"/>
              <a:t>Kinetics and Kinematics of ADL </a:t>
            </a:r>
          </a:p>
        </p:txBody>
      </p:sp>
      <p:sp>
        <p:nvSpPr>
          <p:cNvPr id="6" name="Slide Number Placeholder 5"/>
          <p:cNvSpPr>
            <a:spLocks noGrp="1"/>
          </p:cNvSpPr>
          <p:nvPr>
            <p:ph type="sldNum" sz="quarter" idx="12"/>
          </p:nvPr>
        </p:nvSpPr>
        <p:spPr/>
        <p:txBody>
          <a:bodyPr/>
          <a:lstStyle/>
          <a:p>
            <a:fld id="{0A6D5E60-A6E0-4CA2-AE91-EF060CA94B7C}" type="slidenum">
              <a:rPr lang="en-IN" smtClean="0"/>
              <a:pPr/>
              <a:t>62</a:t>
            </a:fld>
            <a:endParaRPr lang="en-IN"/>
          </a:p>
        </p:txBody>
      </p:sp>
    </p:spTree>
    <p:extLst>
      <p:ext uri="{BB962C8B-B14F-4D97-AF65-F5344CB8AC3E}">
        <p14:creationId xmlns:p14="http://schemas.microsoft.com/office/powerpoint/2010/main" xmlns="" val="27987473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a:stretch>
            <a:fillRect/>
          </a:stretch>
        </p:blipFill>
        <p:spPr>
          <a:xfrm>
            <a:off x="1742535" y="315816"/>
            <a:ext cx="7539487" cy="5861147"/>
          </a:xfrm>
          <a:prstGeom prst="rect">
            <a:avLst/>
          </a:prstGeom>
        </p:spPr>
      </p:pic>
      <p:sp>
        <p:nvSpPr>
          <p:cNvPr id="3" name="Date Placeholder 2"/>
          <p:cNvSpPr>
            <a:spLocks noGrp="1"/>
          </p:cNvSpPr>
          <p:nvPr>
            <p:ph type="dt" sz="half" idx="10"/>
          </p:nvPr>
        </p:nvSpPr>
        <p:spPr/>
        <p:txBody>
          <a:bodyPr/>
          <a:lstStyle/>
          <a:p>
            <a:fld id="{C934D2A9-CEF8-443C-9BF6-85C0F0587CC0}" type="datetime1">
              <a:rPr lang="en-IN" smtClean="0"/>
              <a:pPr/>
              <a:t>19-06-2024</a:t>
            </a:fld>
            <a:endParaRPr lang="en-IN"/>
          </a:p>
        </p:txBody>
      </p:sp>
      <p:sp>
        <p:nvSpPr>
          <p:cNvPr id="5" name="Footer Placeholder 4"/>
          <p:cNvSpPr>
            <a:spLocks noGrp="1"/>
          </p:cNvSpPr>
          <p:nvPr>
            <p:ph type="ftr" sz="quarter" idx="11"/>
          </p:nvPr>
        </p:nvSpPr>
        <p:spPr/>
        <p:txBody>
          <a:bodyPr/>
          <a:lstStyle/>
          <a:p>
            <a:r>
              <a:rPr lang="en-IN"/>
              <a:t>Kinetics and Kinematics of ADL </a:t>
            </a:r>
          </a:p>
        </p:txBody>
      </p:sp>
      <p:sp>
        <p:nvSpPr>
          <p:cNvPr id="6" name="Slide Number Placeholder 5"/>
          <p:cNvSpPr>
            <a:spLocks noGrp="1"/>
          </p:cNvSpPr>
          <p:nvPr>
            <p:ph type="sldNum" sz="quarter" idx="12"/>
          </p:nvPr>
        </p:nvSpPr>
        <p:spPr/>
        <p:txBody>
          <a:bodyPr/>
          <a:lstStyle/>
          <a:p>
            <a:fld id="{0A6D5E60-A6E0-4CA2-AE91-EF060CA94B7C}" type="slidenum">
              <a:rPr lang="en-IN" smtClean="0"/>
              <a:pPr/>
              <a:t>63</a:t>
            </a:fld>
            <a:endParaRPr lang="en-IN"/>
          </a:p>
        </p:txBody>
      </p:sp>
    </p:spTree>
    <p:extLst>
      <p:ext uri="{BB962C8B-B14F-4D97-AF65-F5344CB8AC3E}">
        <p14:creationId xmlns:p14="http://schemas.microsoft.com/office/powerpoint/2010/main" xmlns="" val="25519792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990347" cy="1325563"/>
          </a:xfrm>
        </p:spPr>
        <p:txBody>
          <a:bodyPr>
            <a:normAutofit fontScale="90000"/>
          </a:bodyPr>
          <a:lstStyle/>
          <a:p>
            <a:r>
              <a:rPr lang="en-IN" b="1" dirty="0">
                <a:effectLst>
                  <a:outerShdw blurRad="38100" dist="38100" dir="2700000" algn="tl">
                    <a:srgbClr val="000000">
                      <a:alpha val="43137"/>
                    </a:srgbClr>
                  </a:outerShdw>
                </a:effectLst>
              </a:rPr>
              <a:t>Reaching Overhead and Forward </a:t>
            </a:r>
          </a:p>
        </p:txBody>
      </p:sp>
      <p:sp>
        <p:nvSpPr>
          <p:cNvPr id="3" name="Content Placeholder 2"/>
          <p:cNvSpPr>
            <a:spLocks noGrp="1"/>
          </p:cNvSpPr>
          <p:nvPr>
            <p:ph idx="1"/>
          </p:nvPr>
        </p:nvSpPr>
        <p:spPr>
          <a:xfrm>
            <a:off x="1097280" y="2214880"/>
            <a:ext cx="10058400" cy="4104640"/>
          </a:xfrm>
        </p:spPr>
        <p:txBody>
          <a:bodyPr>
            <a:normAutofit/>
          </a:bodyPr>
          <a:lstStyle/>
          <a:p>
            <a:pPr marL="0" indent="0" algn="just">
              <a:buNone/>
            </a:pPr>
            <a:r>
              <a:rPr lang="en-IN" b="1" dirty="0"/>
              <a:t>Kinematics- sequence of movement </a:t>
            </a:r>
          </a:p>
          <a:p>
            <a:pPr algn="just"/>
            <a:r>
              <a:rPr lang="en-IN" dirty="0"/>
              <a:t>Before the shoulder moves, the trunk muscles must first prepare the body for this movement </a:t>
            </a:r>
          </a:p>
          <a:p>
            <a:pPr algn="just"/>
            <a:r>
              <a:rPr lang="en-IN" dirty="0"/>
              <a:t>The </a:t>
            </a:r>
            <a:r>
              <a:rPr lang="en-IN" b="1" dirty="0"/>
              <a:t>upper trapezius and </a:t>
            </a:r>
            <a:r>
              <a:rPr lang="en-IN" b="1" dirty="0" err="1"/>
              <a:t>serratus</a:t>
            </a:r>
            <a:r>
              <a:rPr lang="en-IN" b="1" dirty="0"/>
              <a:t> anterior </a:t>
            </a:r>
            <a:r>
              <a:rPr lang="en-IN" dirty="0"/>
              <a:t>then stabilize the scapula as the </a:t>
            </a:r>
            <a:r>
              <a:rPr lang="en-IN" dirty="0" err="1"/>
              <a:t>humerus</a:t>
            </a:r>
            <a:r>
              <a:rPr lang="en-IN" dirty="0"/>
              <a:t> begins elevation.</a:t>
            </a:r>
          </a:p>
          <a:p>
            <a:pPr algn="just"/>
            <a:r>
              <a:rPr lang="en-IN" dirty="0"/>
              <a:t>When humeral elevation begins, the rotator cuff stabilizes the humeral head in the </a:t>
            </a:r>
            <a:r>
              <a:rPr lang="en-IN" dirty="0" err="1"/>
              <a:t>glenoid</a:t>
            </a:r>
            <a:endParaRPr lang="en-IN" dirty="0"/>
          </a:p>
          <a:p>
            <a:pPr algn="just"/>
            <a:r>
              <a:rPr lang="en-IN" dirty="0"/>
              <a:t>As the reach goes higher, the scapular muscles begin to also produce upward rotation and protraction of the scapula, and the rotator cuff muscles continue to stabilize the humeral head in the </a:t>
            </a:r>
            <a:r>
              <a:rPr lang="en-IN" dirty="0" err="1"/>
              <a:t>glenoid</a:t>
            </a:r>
            <a:r>
              <a:rPr lang="en-IN" dirty="0"/>
              <a:t> fossa</a:t>
            </a:r>
          </a:p>
        </p:txBody>
      </p:sp>
      <p:sp>
        <p:nvSpPr>
          <p:cNvPr id="5" name="Date Placeholder 4"/>
          <p:cNvSpPr>
            <a:spLocks noGrp="1"/>
          </p:cNvSpPr>
          <p:nvPr>
            <p:ph type="dt" sz="half" idx="10"/>
          </p:nvPr>
        </p:nvSpPr>
        <p:spPr/>
        <p:txBody>
          <a:bodyPr/>
          <a:lstStyle/>
          <a:p>
            <a:fld id="{91B61B3A-BB50-4DE9-8123-C23004522DD9}" type="datetime1">
              <a:rPr lang="en-IN" smtClean="0"/>
              <a:pPr/>
              <a:t>19-06-2024</a:t>
            </a:fld>
            <a:endParaRPr lang="en-IN"/>
          </a:p>
        </p:txBody>
      </p:sp>
      <p:sp>
        <p:nvSpPr>
          <p:cNvPr id="6" name="Footer Placeholder 5"/>
          <p:cNvSpPr>
            <a:spLocks noGrp="1"/>
          </p:cNvSpPr>
          <p:nvPr>
            <p:ph type="ftr" sz="quarter" idx="11"/>
          </p:nvPr>
        </p:nvSpPr>
        <p:spPr/>
        <p:txBody>
          <a:bodyPr/>
          <a:lstStyle/>
          <a:p>
            <a:r>
              <a:rPr lang="en-IN"/>
              <a:t>Kinetics and Kinematics of ADL </a:t>
            </a:r>
          </a:p>
        </p:txBody>
      </p:sp>
      <p:sp>
        <p:nvSpPr>
          <p:cNvPr id="7" name="Slide Number Placeholder 6"/>
          <p:cNvSpPr>
            <a:spLocks noGrp="1"/>
          </p:cNvSpPr>
          <p:nvPr>
            <p:ph type="sldNum" sz="quarter" idx="12"/>
          </p:nvPr>
        </p:nvSpPr>
        <p:spPr/>
        <p:txBody>
          <a:bodyPr/>
          <a:lstStyle/>
          <a:p>
            <a:fld id="{0A6D5E60-A6E0-4CA2-AE91-EF060CA94B7C}" type="slidenum">
              <a:rPr lang="en-IN" smtClean="0"/>
              <a:pPr/>
              <a:t>64</a:t>
            </a:fld>
            <a:endParaRPr lang="en-IN"/>
          </a:p>
        </p:txBody>
      </p:sp>
      <p:pic>
        <p:nvPicPr>
          <p:cNvPr id="4" name="Picture 3"/>
          <p:cNvPicPr>
            <a:picLocks noChangeAspect="1"/>
          </p:cNvPicPr>
          <p:nvPr/>
        </p:nvPicPr>
        <p:blipFill>
          <a:blip r:embed="rId2"/>
          <a:stretch>
            <a:fillRect/>
          </a:stretch>
        </p:blipFill>
        <p:spPr>
          <a:xfrm>
            <a:off x="7325128" y="213360"/>
            <a:ext cx="4206472" cy="2310063"/>
          </a:xfrm>
          <a:prstGeom prst="rect">
            <a:avLst/>
          </a:prstGeom>
        </p:spPr>
      </p:pic>
    </p:spTree>
    <p:extLst>
      <p:ext uri="{BB962C8B-B14F-4D97-AF65-F5344CB8AC3E}">
        <p14:creationId xmlns:p14="http://schemas.microsoft.com/office/powerpoint/2010/main" xmlns="" val="2266029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990347" cy="1325563"/>
          </a:xfrm>
        </p:spPr>
        <p:txBody>
          <a:bodyPr>
            <a:normAutofit fontScale="90000"/>
          </a:bodyPr>
          <a:lstStyle/>
          <a:p>
            <a:r>
              <a:rPr lang="en-IN" b="1" dirty="0">
                <a:effectLst>
                  <a:outerShdw blurRad="38100" dist="38100" dir="2700000" algn="tl">
                    <a:srgbClr val="000000">
                      <a:alpha val="43137"/>
                    </a:srgbClr>
                  </a:outerShdw>
                </a:effectLst>
              </a:rPr>
              <a:t>Reaching Overhead and Forward </a:t>
            </a:r>
          </a:p>
        </p:txBody>
      </p:sp>
      <p:sp>
        <p:nvSpPr>
          <p:cNvPr id="3" name="Content Placeholder 2"/>
          <p:cNvSpPr>
            <a:spLocks noGrp="1"/>
          </p:cNvSpPr>
          <p:nvPr>
            <p:ph idx="1"/>
          </p:nvPr>
        </p:nvSpPr>
        <p:spPr>
          <a:xfrm>
            <a:off x="1097280" y="2428240"/>
            <a:ext cx="10058400" cy="3440854"/>
          </a:xfrm>
        </p:spPr>
        <p:txBody>
          <a:bodyPr>
            <a:normAutofit/>
          </a:bodyPr>
          <a:lstStyle/>
          <a:p>
            <a:pPr marL="0" indent="0" algn="just">
              <a:buNone/>
            </a:pPr>
            <a:r>
              <a:rPr lang="en-IN" b="1" dirty="0"/>
              <a:t>Kinematics- sequence of movement </a:t>
            </a:r>
          </a:p>
          <a:p>
            <a:r>
              <a:rPr lang="en-IN" dirty="0"/>
              <a:t>As the extremity elevates more, elbow extension progressively occurs to accurately position the hand to grasp the object.</a:t>
            </a:r>
          </a:p>
          <a:p>
            <a:r>
              <a:rPr lang="en-IN" dirty="0"/>
              <a:t>As the hand approaches its target—the book or hanger—the fingers extend and fine tune their position (by the finger extensors) to match the size of the object.</a:t>
            </a:r>
          </a:p>
          <a:p>
            <a:r>
              <a:rPr lang="en-IN" dirty="0"/>
              <a:t>Once the object is in the hand, the fingers flex to conform the hand to the book or hanger, and the wrist extensors synergistically fire to stabilize the wrist in slight extension.</a:t>
            </a:r>
            <a:endParaRPr lang="en-IN" b="1" dirty="0"/>
          </a:p>
        </p:txBody>
      </p:sp>
      <p:sp>
        <p:nvSpPr>
          <p:cNvPr id="5" name="Date Placeholder 4"/>
          <p:cNvSpPr>
            <a:spLocks noGrp="1"/>
          </p:cNvSpPr>
          <p:nvPr>
            <p:ph type="dt" sz="half" idx="10"/>
          </p:nvPr>
        </p:nvSpPr>
        <p:spPr/>
        <p:txBody>
          <a:bodyPr/>
          <a:lstStyle/>
          <a:p>
            <a:fld id="{74442801-735D-497B-85DF-806B490C7105}" type="datetime1">
              <a:rPr lang="en-IN" smtClean="0"/>
              <a:pPr/>
              <a:t>19-06-2024</a:t>
            </a:fld>
            <a:endParaRPr lang="en-IN"/>
          </a:p>
        </p:txBody>
      </p:sp>
      <p:sp>
        <p:nvSpPr>
          <p:cNvPr id="6" name="Footer Placeholder 5"/>
          <p:cNvSpPr>
            <a:spLocks noGrp="1"/>
          </p:cNvSpPr>
          <p:nvPr>
            <p:ph type="ftr" sz="quarter" idx="11"/>
          </p:nvPr>
        </p:nvSpPr>
        <p:spPr/>
        <p:txBody>
          <a:bodyPr/>
          <a:lstStyle/>
          <a:p>
            <a:r>
              <a:rPr lang="en-IN"/>
              <a:t>Kinetics and Kinematics of ADL </a:t>
            </a:r>
          </a:p>
        </p:txBody>
      </p:sp>
      <p:sp>
        <p:nvSpPr>
          <p:cNvPr id="7" name="Slide Number Placeholder 6"/>
          <p:cNvSpPr>
            <a:spLocks noGrp="1"/>
          </p:cNvSpPr>
          <p:nvPr>
            <p:ph type="sldNum" sz="quarter" idx="12"/>
          </p:nvPr>
        </p:nvSpPr>
        <p:spPr/>
        <p:txBody>
          <a:bodyPr/>
          <a:lstStyle/>
          <a:p>
            <a:fld id="{0A6D5E60-A6E0-4CA2-AE91-EF060CA94B7C}" type="slidenum">
              <a:rPr lang="en-IN" smtClean="0"/>
              <a:pPr/>
              <a:t>65</a:t>
            </a:fld>
            <a:endParaRPr lang="en-IN"/>
          </a:p>
        </p:txBody>
      </p:sp>
      <p:pic>
        <p:nvPicPr>
          <p:cNvPr id="4" name="Picture 3"/>
          <p:cNvPicPr>
            <a:picLocks noChangeAspect="1"/>
          </p:cNvPicPr>
          <p:nvPr/>
        </p:nvPicPr>
        <p:blipFill>
          <a:blip r:embed="rId2"/>
          <a:stretch>
            <a:fillRect/>
          </a:stretch>
        </p:blipFill>
        <p:spPr>
          <a:xfrm>
            <a:off x="7006011" y="118177"/>
            <a:ext cx="4206472" cy="2310063"/>
          </a:xfrm>
          <a:prstGeom prst="rect">
            <a:avLst/>
          </a:prstGeom>
        </p:spPr>
      </p:pic>
    </p:spTree>
    <p:extLst>
      <p:ext uri="{BB962C8B-B14F-4D97-AF65-F5344CB8AC3E}">
        <p14:creationId xmlns:p14="http://schemas.microsoft.com/office/powerpoint/2010/main" xmlns="" val="38884178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990347" cy="1325563"/>
          </a:xfrm>
        </p:spPr>
        <p:txBody>
          <a:bodyPr>
            <a:normAutofit fontScale="90000"/>
          </a:bodyPr>
          <a:lstStyle/>
          <a:p>
            <a:r>
              <a:rPr lang="en-IN" b="1" dirty="0">
                <a:effectLst>
                  <a:outerShdw blurRad="38100" dist="38100" dir="2700000" algn="tl">
                    <a:srgbClr val="000000">
                      <a:alpha val="43137"/>
                    </a:srgbClr>
                  </a:outerShdw>
                </a:effectLst>
              </a:rPr>
              <a:t>Reaching Overhead and Forward </a:t>
            </a:r>
          </a:p>
        </p:txBody>
      </p:sp>
      <p:sp>
        <p:nvSpPr>
          <p:cNvPr id="3" name="Content Placeholder 2"/>
          <p:cNvSpPr>
            <a:spLocks noGrp="1"/>
          </p:cNvSpPr>
          <p:nvPr>
            <p:ph idx="1"/>
          </p:nvPr>
        </p:nvSpPr>
        <p:spPr/>
        <p:txBody>
          <a:bodyPr>
            <a:normAutofit/>
          </a:bodyPr>
          <a:lstStyle/>
          <a:p>
            <a:pPr marL="0" indent="0" algn="just">
              <a:buNone/>
            </a:pPr>
            <a:r>
              <a:rPr lang="en-IN" b="1" dirty="0"/>
              <a:t>Kinematics- sequence of movement </a:t>
            </a:r>
          </a:p>
          <a:p>
            <a:pPr marL="0" indent="0" algn="just">
              <a:buNone/>
            </a:pPr>
            <a:endParaRPr lang="en-IN" b="1" dirty="0"/>
          </a:p>
          <a:p>
            <a:r>
              <a:rPr lang="en-IN" dirty="0"/>
              <a:t>As the object is grasped, isometric activity of the stabilizing muscles of the scapula, </a:t>
            </a:r>
            <a:r>
              <a:rPr lang="en-IN" dirty="0" err="1"/>
              <a:t>glenohumeral</a:t>
            </a:r>
            <a:r>
              <a:rPr lang="en-IN" dirty="0"/>
              <a:t> joint, elbow flexors and extensors, and wrist flexors and extensors occurs to allow the individual to pick up the object before </a:t>
            </a:r>
            <a:r>
              <a:rPr lang="en-IN" dirty="0" err="1"/>
              <a:t>glenohumeral</a:t>
            </a:r>
            <a:r>
              <a:rPr lang="en-IN" dirty="0"/>
              <a:t> muscles elevate the </a:t>
            </a:r>
            <a:r>
              <a:rPr lang="en-IN" dirty="0" err="1"/>
              <a:t>humerus</a:t>
            </a:r>
            <a:r>
              <a:rPr lang="en-IN" dirty="0"/>
              <a:t> to lift the object off the shelf or closet rod</a:t>
            </a:r>
            <a:endParaRPr lang="en-IN" b="1" dirty="0"/>
          </a:p>
        </p:txBody>
      </p:sp>
      <p:sp>
        <p:nvSpPr>
          <p:cNvPr id="5" name="Date Placeholder 4"/>
          <p:cNvSpPr>
            <a:spLocks noGrp="1"/>
          </p:cNvSpPr>
          <p:nvPr>
            <p:ph type="dt" sz="half" idx="10"/>
          </p:nvPr>
        </p:nvSpPr>
        <p:spPr/>
        <p:txBody>
          <a:bodyPr/>
          <a:lstStyle/>
          <a:p>
            <a:fld id="{9B0667BE-5048-4BC3-B7FC-964176D3F718}" type="datetime1">
              <a:rPr lang="en-IN" smtClean="0"/>
              <a:pPr/>
              <a:t>19-06-2024</a:t>
            </a:fld>
            <a:endParaRPr lang="en-IN"/>
          </a:p>
        </p:txBody>
      </p:sp>
      <p:sp>
        <p:nvSpPr>
          <p:cNvPr id="6" name="Footer Placeholder 5"/>
          <p:cNvSpPr>
            <a:spLocks noGrp="1"/>
          </p:cNvSpPr>
          <p:nvPr>
            <p:ph type="ftr" sz="quarter" idx="11"/>
          </p:nvPr>
        </p:nvSpPr>
        <p:spPr/>
        <p:txBody>
          <a:bodyPr/>
          <a:lstStyle/>
          <a:p>
            <a:r>
              <a:rPr lang="en-IN"/>
              <a:t>Kinetics and Kinematics of ADL </a:t>
            </a:r>
          </a:p>
        </p:txBody>
      </p:sp>
      <p:sp>
        <p:nvSpPr>
          <p:cNvPr id="7" name="Slide Number Placeholder 6"/>
          <p:cNvSpPr>
            <a:spLocks noGrp="1"/>
          </p:cNvSpPr>
          <p:nvPr>
            <p:ph type="sldNum" sz="quarter" idx="12"/>
          </p:nvPr>
        </p:nvSpPr>
        <p:spPr/>
        <p:txBody>
          <a:bodyPr/>
          <a:lstStyle/>
          <a:p>
            <a:fld id="{0A6D5E60-A6E0-4CA2-AE91-EF060CA94B7C}" type="slidenum">
              <a:rPr lang="en-IN" smtClean="0"/>
              <a:pPr/>
              <a:t>66</a:t>
            </a:fld>
            <a:endParaRPr lang="en-IN"/>
          </a:p>
        </p:txBody>
      </p:sp>
      <p:pic>
        <p:nvPicPr>
          <p:cNvPr id="4" name="Picture 3"/>
          <p:cNvPicPr>
            <a:picLocks noChangeAspect="1"/>
          </p:cNvPicPr>
          <p:nvPr/>
        </p:nvPicPr>
        <p:blipFill>
          <a:blip r:embed="rId2"/>
          <a:stretch>
            <a:fillRect/>
          </a:stretch>
        </p:blipFill>
        <p:spPr>
          <a:xfrm>
            <a:off x="7243848" y="223520"/>
            <a:ext cx="4206472" cy="2310063"/>
          </a:xfrm>
          <a:prstGeom prst="rect">
            <a:avLst/>
          </a:prstGeom>
        </p:spPr>
      </p:pic>
    </p:spTree>
    <p:extLst>
      <p:ext uri="{BB962C8B-B14F-4D97-AF65-F5344CB8AC3E}">
        <p14:creationId xmlns:p14="http://schemas.microsoft.com/office/powerpoint/2010/main" xmlns="" val="16542016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990347" cy="1325563"/>
          </a:xfrm>
        </p:spPr>
        <p:txBody>
          <a:bodyPr>
            <a:normAutofit fontScale="90000"/>
          </a:bodyPr>
          <a:lstStyle/>
          <a:p>
            <a:r>
              <a:rPr lang="en-IN" b="1" dirty="0">
                <a:effectLst>
                  <a:outerShdw blurRad="38100" dist="38100" dir="2700000" algn="tl">
                    <a:srgbClr val="000000">
                      <a:alpha val="43137"/>
                    </a:srgbClr>
                  </a:outerShdw>
                </a:effectLst>
              </a:rPr>
              <a:t>Reaching Overhead and Forward </a:t>
            </a:r>
          </a:p>
        </p:txBody>
      </p:sp>
      <p:sp>
        <p:nvSpPr>
          <p:cNvPr id="3" name="Content Placeholder 2"/>
          <p:cNvSpPr>
            <a:spLocks noGrp="1"/>
          </p:cNvSpPr>
          <p:nvPr>
            <p:ph idx="1"/>
          </p:nvPr>
        </p:nvSpPr>
        <p:spPr/>
        <p:txBody>
          <a:bodyPr>
            <a:normAutofit/>
          </a:bodyPr>
          <a:lstStyle/>
          <a:p>
            <a:pPr marL="0" indent="0" algn="just">
              <a:buNone/>
            </a:pPr>
            <a:r>
              <a:rPr lang="en-IN" b="1" dirty="0"/>
              <a:t>Kinematics- Joint motion </a:t>
            </a:r>
          </a:p>
          <a:p>
            <a:pPr algn="just"/>
            <a:r>
              <a:rPr lang="en-IN" b="1" dirty="0"/>
              <a:t>Shoulder – elevation, flexion, </a:t>
            </a:r>
          </a:p>
          <a:p>
            <a:pPr algn="just"/>
            <a:r>
              <a:rPr lang="en-IN" b="1" dirty="0"/>
              <a:t>Scapular upward rotation  and protraction </a:t>
            </a:r>
          </a:p>
          <a:p>
            <a:pPr algn="just"/>
            <a:r>
              <a:rPr lang="en-IN" b="1" dirty="0"/>
              <a:t>Elbow- extension</a:t>
            </a:r>
          </a:p>
          <a:p>
            <a:pPr algn="just"/>
            <a:r>
              <a:rPr lang="en-IN" b="1" dirty="0" err="1"/>
              <a:t>Forarm</a:t>
            </a:r>
            <a:r>
              <a:rPr lang="en-IN" b="1" dirty="0"/>
              <a:t>- supination/ pronation </a:t>
            </a:r>
          </a:p>
          <a:p>
            <a:pPr algn="just"/>
            <a:r>
              <a:rPr lang="en-IN" b="1" dirty="0"/>
              <a:t>Wrist – Slight Extension </a:t>
            </a:r>
          </a:p>
          <a:p>
            <a:pPr algn="just"/>
            <a:r>
              <a:rPr lang="en-IN" b="1" dirty="0"/>
              <a:t>Fingers – flexion </a:t>
            </a:r>
          </a:p>
          <a:p>
            <a:pPr algn="just"/>
            <a:endParaRPr lang="en-IN" b="1" dirty="0"/>
          </a:p>
          <a:p>
            <a:pPr marL="0" indent="0" algn="just">
              <a:buNone/>
            </a:pPr>
            <a:endParaRPr lang="en-IN" b="1" dirty="0"/>
          </a:p>
        </p:txBody>
      </p:sp>
      <p:sp>
        <p:nvSpPr>
          <p:cNvPr id="5" name="Date Placeholder 4"/>
          <p:cNvSpPr>
            <a:spLocks noGrp="1"/>
          </p:cNvSpPr>
          <p:nvPr>
            <p:ph type="dt" sz="half" idx="10"/>
          </p:nvPr>
        </p:nvSpPr>
        <p:spPr/>
        <p:txBody>
          <a:bodyPr/>
          <a:lstStyle/>
          <a:p>
            <a:fld id="{68DE48A2-6F9A-42C4-A29F-517A511E2D84}" type="datetime1">
              <a:rPr lang="en-IN" smtClean="0"/>
              <a:pPr/>
              <a:t>19-06-2024</a:t>
            </a:fld>
            <a:endParaRPr lang="en-IN"/>
          </a:p>
        </p:txBody>
      </p:sp>
      <p:sp>
        <p:nvSpPr>
          <p:cNvPr id="6" name="Footer Placeholder 5"/>
          <p:cNvSpPr>
            <a:spLocks noGrp="1"/>
          </p:cNvSpPr>
          <p:nvPr>
            <p:ph type="ftr" sz="quarter" idx="11"/>
          </p:nvPr>
        </p:nvSpPr>
        <p:spPr/>
        <p:txBody>
          <a:bodyPr/>
          <a:lstStyle/>
          <a:p>
            <a:r>
              <a:rPr lang="en-IN"/>
              <a:t>Kinetics and Kinematics of ADL </a:t>
            </a:r>
          </a:p>
        </p:txBody>
      </p:sp>
      <p:sp>
        <p:nvSpPr>
          <p:cNvPr id="7" name="Slide Number Placeholder 6"/>
          <p:cNvSpPr>
            <a:spLocks noGrp="1"/>
          </p:cNvSpPr>
          <p:nvPr>
            <p:ph type="sldNum" sz="quarter" idx="12"/>
          </p:nvPr>
        </p:nvSpPr>
        <p:spPr/>
        <p:txBody>
          <a:bodyPr/>
          <a:lstStyle/>
          <a:p>
            <a:fld id="{0A6D5E60-A6E0-4CA2-AE91-EF060CA94B7C}" type="slidenum">
              <a:rPr lang="en-IN" smtClean="0"/>
              <a:pPr/>
              <a:t>67</a:t>
            </a:fld>
            <a:endParaRPr lang="en-IN"/>
          </a:p>
        </p:txBody>
      </p:sp>
      <p:pic>
        <p:nvPicPr>
          <p:cNvPr id="4" name="Picture 3"/>
          <p:cNvPicPr>
            <a:picLocks noChangeAspect="1"/>
          </p:cNvPicPr>
          <p:nvPr/>
        </p:nvPicPr>
        <p:blipFill>
          <a:blip r:embed="rId2"/>
          <a:stretch>
            <a:fillRect/>
          </a:stretch>
        </p:blipFill>
        <p:spPr>
          <a:xfrm>
            <a:off x="7006011" y="284480"/>
            <a:ext cx="4206472" cy="2310063"/>
          </a:xfrm>
          <a:prstGeom prst="rect">
            <a:avLst/>
          </a:prstGeom>
        </p:spPr>
      </p:pic>
    </p:spTree>
    <p:extLst>
      <p:ext uri="{BB962C8B-B14F-4D97-AF65-F5344CB8AC3E}">
        <p14:creationId xmlns:p14="http://schemas.microsoft.com/office/powerpoint/2010/main" xmlns="" val="7463540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990347" cy="1325563"/>
          </a:xfrm>
        </p:spPr>
        <p:txBody>
          <a:bodyPr>
            <a:normAutofit fontScale="90000"/>
          </a:bodyPr>
          <a:lstStyle/>
          <a:p>
            <a:r>
              <a:rPr lang="en-IN" b="1" dirty="0">
                <a:effectLst>
                  <a:outerShdw blurRad="38100" dist="38100" dir="2700000" algn="tl">
                    <a:srgbClr val="000000">
                      <a:alpha val="43137"/>
                    </a:srgbClr>
                  </a:outerShdw>
                </a:effectLst>
              </a:rPr>
              <a:t>Reaching Overhead and Forward </a:t>
            </a:r>
          </a:p>
        </p:txBody>
      </p:sp>
      <p:sp>
        <p:nvSpPr>
          <p:cNvPr id="3" name="Content Placeholder 2"/>
          <p:cNvSpPr>
            <a:spLocks noGrp="1"/>
          </p:cNvSpPr>
          <p:nvPr>
            <p:ph idx="1"/>
          </p:nvPr>
        </p:nvSpPr>
        <p:spPr>
          <a:xfrm>
            <a:off x="1097280" y="2343152"/>
            <a:ext cx="10058400" cy="3525941"/>
          </a:xfrm>
        </p:spPr>
        <p:txBody>
          <a:bodyPr>
            <a:normAutofit/>
          </a:bodyPr>
          <a:lstStyle/>
          <a:p>
            <a:pPr algn="just"/>
            <a:r>
              <a:rPr lang="en-IN" dirty="0"/>
              <a:t>Kinetics – Muscle activity </a:t>
            </a:r>
          </a:p>
          <a:p>
            <a:pPr marL="0" indent="0" algn="just">
              <a:buNone/>
            </a:pPr>
            <a:r>
              <a:rPr lang="en-IN" dirty="0"/>
              <a:t>   Reaching – Firing of </a:t>
            </a:r>
            <a:r>
              <a:rPr lang="en-IN" dirty="0" err="1"/>
              <a:t>tibilais</a:t>
            </a:r>
            <a:r>
              <a:rPr lang="en-IN" dirty="0"/>
              <a:t> anterior first ,  followed by quadriceps. These muscles function as body stabilizers. </a:t>
            </a:r>
          </a:p>
          <a:p>
            <a:pPr algn="just"/>
            <a:r>
              <a:rPr lang="en-IN" dirty="0"/>
              <a:t>The </a:t>
            </a:r>
            <a:r>
              <a:rPr lang="en-IN" b="1" dirty="0"/>
              <a:t>erector </a:t>
            </a:r>
            <a:r>
              <a:rPr lang="en-IN" b="1" dirty="0" err="1"/>
              <a:t>spinae</a:t>
            </a:r>
            <a:r>
              <a:rPr lang="en-IN" b="1" dirty="0"/>
              <a:t> </a:t>
            </a:r>
            <a:r>
              <a:rPr lang="en-IN" dirty="0"/>
              <a:t>muscles actually begin activity after the </a:t>
            </a:r>
            <a:r>
              <a:rPr lang="en-IN" b="1" dirty="0" err="1"/>
              <a:t>tibialis</a:t>
            </a:r>
            <a:r>
              <a:rPr lang="en-IN" b="1" dirty="0"/>
              <a:t> anterior and quadriceps; </a:t>
            </a:r>
            <a:r>
              <a:rPr lang="en-IN" dirty="0"/>
              <a:t>this delayed activity of this muscle group occurs because the erector </a:t>
            </a:r>
            <a:r>
              <a:rPr lang="en-IN" dirty="0" err="1"/>
              <a:t>spinae</a:t>
            </a:r>
            <a:r>
              <a:rPr lang="en-IN" dirty="0"/>
              <a:t> controls trunk movement during reaching activities.</a:t>
            </a:r>
          </a:p>
          <a:p>
            <a:pPr algn="just"/>
            <a:r>
              <a:rPr lang="en-IN" b="1" dirty="0"/>
              <a:t>Scapular motion </a:t>
            </a:r>
            <a:r>
              <a:rPr lang="en-IN" dirty="0"/>
              <a:t>is performed by </a:t>
            </a:r>
            <a:r>
              <a:rPr lang="en-IN" b="1" dirty="0"/>
              <a:t>the trapezius and </a:t>
            </a:r>
            <a:r>
              <a:rPr lang="en-IN" b="1" dirty="0" err="1"/>
              <a:t>serratus</a:t>
            </a:r>
            <a:r>
              <a:rPr lang="en-IN" b="1" dirty="0"/>
              <a:t> anterior </a:t>
            </a:r>
            <a:r>
              <a:rPr lang="en-IN" dirty="0"/>
              <a:t>whereas </a:t>
            </a:r>
            <a:r>
              <a:rPr lang="en-IN" b="1" dirty="0" err="1"/>
              <a:t>glenohumeral</a:t>
            </a:r>
            <a:r>
              <a:rPr lang="en-IN" b="1" dirty="0"/>
              <a:t> motion</a:t>
            </a:r>
            <a:r>
              <a:rPr lang="en-IN" dirty="0"/>
              <a:t> is predominantly produced by the large movers—the </a:t>
            </a:r>
            <a:r>
              <a:rPr lang="en-IN" b="1" dirty="0" err="1"/>
              <a:t>clavicular</a:t>
            </a:r>
            <a:r>
              <a:rPr lang="en-IN" b="1" dirty="0"/>
              <a:t> head of the </a:t>
            </a:r>
            <a:r>
              <a:rPr lang="en-IN" b="1" dirty="0" err="1"/>
              <a:t>pectoralis</a:t>
            </a:r>
            <a:r>
              <a:rPr lang="en-IN" b="1" dirty="0"/>
              <a:t> major, </a:t>
            </a:r>
            <a:r>
              <a:rPr lang="en-IN" b="1" dirty="0" err="1"/>
              <a:t>coracobrachialis</a:t>
            </a:r>
            <a:r>
              <a:rPr lang="en-IN" b="1" dirty="0"/>
              <a:t>, and anterior deltoid.</a:t>
            </a:r>
          </a:p>
          <a:p>
            <a:pPr marL="0" indent="0" algn="just">
              <a:buNone/>
            </a:pPr>
            <a:endParaRPr lang="en-IN" dirty="0"/>
          </a:p>
          <a:p>
            <a:pPr marL="0" indent="0" algn="just">
              <a:buNone/>
            </a:pPr>
            <a:endParaRPr lang="en-IN" dirty="0"/>
          </a:p>
        </p:txBody>
      </p:sp>
      <p:sp>
        <p:nvSpPr>
          <p:cNvPr id="5" name="Date Placeholder 4"/>
          <p:cNvSpPr>
            <a:spLocks noGrp="1"/>
          </p:cNvSpPr>
          <p:nvPr>
            <p:ph type="dt" sz="half" idx="10"/>
          </p:nvPr>
        </p:nvSpPr>
        <p:spPr/>
        <p:txBody>
          <a:bodyPr/>
          <a:lstStyle/>
          <a:p>
            <a:fld id="{8B74233F-F468-4C47-A6B7-0389BA84898A}" type="datetime1">
              <a:rPr lang="en-IN" smtClean="0"/>
              <a:pPr/>
              <a:t>19-06-2024</a:t>
            </a:fld>
            <a:endParaRPr lang="en-IN"/>
          </a:p>
        </p:txBody>
      </p:sp>
      <p:sp>
        <p:nvSpPr>
          <p:cNvPr id="6" name="Footer Placeholder 5"/>
          <p:cNvSpPr>
            <a:spLocks noGrp="1"/>
          </p:cNvSpPr>
          <p:nvPr>
            <p:ph type="ftr" sz="quarter" idx="11"/>
          </p:nvPr>
        </p:nvSpPr>
        <p:spPr/>
        <p:txBody>
          <a:bodyPr/>
          <a:lstStyle/>
          <a:p>
            <a:r>
              <a:rPr lang="en-IN"/>
              <a:t>Kinetics and Kinematics of ADL </a:t>
            </a:r>
          </a:p>
        </p:txBody>
      </p:sp>
      <p:sp>
        <p:nvSpPr>
          <p:cNvPr id="7" name="Slide Number Placeholder 6"/>
          <p:cNvSpPr>
            <a:spLocks noGrp="1"/>
          </p:cNvSpPr>
          <p:nvPr>
            <p:ph type="sldNum" sz="quarter" idx="12"/>
          </p:nvPr>
        </p:nvSpPr>
        <p:spPr/>
        <p:txBody>
          <a:bodyPr/>
          <a:lstStyle/>
          <a:p>
            <a:fld id="{0A6D5E60-A6E0-4CA2-AE91-EF060CA94B7C}" type="slidenum">
              <a:rPr lang="en-IN" smtClean="0"/>
              <a:pPr/>
              <a:t>68</a:t>
            </a:fld>
            <a:endParaRPr lang="en-IN"/>
          </a:p>
        </p:txBody>
      </p:sp>
      <p:pic>
        <p:nvPicPr>
          <p:cNvPr id="4" name="Picture 3"/>
          <p:cNvPicPr>
            <a:picLocks noChangeAspect="1"/>
          </p:cNvPicPr>
          <p:nvPr/>
        </p:nvPicPr>
        <p:blipFill>
          <a:blip r:embed="rId2"/>
          <a:stretch>
            <a:fillRect/>
          </a:stretch>
        </p:blipFill>
        <p:spPr>
          <a:xfrm>
            <a:off x="6756168" y="33090"/>
            <a:ext cx="4206472" cy="2310063"/>
          </a:xfrm>
          <a:prstGeom prst="rect">
            <a:avLst/>
          </a:prstGeom>
        </p:spPr>
      </p:pic>
    </p:spTree>
    <p:extLst>
      <p:ext uri="{BB962C8B-B14F-4D97-AF65-F5344CB8AC3E}">
        <p14:creationId xmlns:p14="http://schemas.microsoft.com/office/powerpoint/2010/main" xmlns="" val="20598860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990347" cy="1325563"/>
          </a:xfrm>
        </p:spPr>
        <p:txBody>
          <a:bodyPr>
            <a:normAutofit fontScale="90000"/>
          </a:bodyPr>
          <a:lstStyle/>
          <a:p>
            <a:r>
              <a:rPr lang="en-IN" b="1" dirty="0">
                <a:effectLst>
                  <a:outerShdw blurRad="38100" dist="38100" dir="2700000" algn="tl">
                    <a:srgbClr val="000000">
                      <a:alpha val="43137"/>
                    </a:srgbClr>
                  </a:outerShdw>
                </a:effectLst>
              </a:rPr>
              <a:t>Reaching Overhead and Forward </a:t>
            </a:r>
          </a:p>
        </p:txBody>
      </p:sp>
      <p:sp>
        <p:nvSpPr>
          <p:cNvPr id="3" name="Content Placeholder 2"/>
          <p:cNvSpPr>
            <a:spLocks noGrp="1"/>
          </p:cNvSpPr>
          <p:nvPr>
            <p:ph idx="1"/>
          </p:nvPr>
        </p:nvSpPr>
        <p:spPr>
          <a:xfrm>
            <a:off x="1097280" y="2641600"/>
            <a:ext cx="10058400" cy="3227494"/>
          </a:xfrm>
        </p:spPr>
        <p:txBody>
          <a:bodyPr>
            <a:normAutofit/>
          </a:bodyPr>
          <a:lstStyle/>
          <a:p>
            <a:pPr algn="just"/>
            <a:r>
              <a:rPr lang="en-IN" dirty="0"/>
              <a:t>Kinetics – Muscle activity </a:t>
            </a:r>
          </a:p>
          <a:p>
            <a:r>
              <a:rPr lang="en-IN" dirty="0"/>
              <a:t>Additionally, the rotator cuff works to stabilize the humeral head into the lower </a:t>
            </a:r>
            <a:r>
              <a:rPr lang="en-IN" dirty="0" err="1"/>
              <a:t>glenoid</a:t>
            </a:r>
            <a:r>
              <a:rPr lang="en-IN" dirty="0"/>
              <a:t> socket as the </a:t>
            </a:r>
            <a:r>
              <a:rPr lang="en-IN" dirty="0" err="1"/>
              <a:t>humerus</a:t>
            </a:r>
            <a:r>
              <a:rPr lang="en-IN" dirty="0"/>
              <a:t> is elevated.</a:t>
            </a:r>
          </a:p>
          <a:p>
            <a:r>
              <a:rPr lang="en-IN" dirty="0"/>
              <a:t>As the arm begins its elevation, the </a:t>
            </a:r>
            <a:r>
              <a:rPr lang="en-IN" b="1" dirty="0"/>
              <a:t>triceps</a:t>
            </a:r>
            <a:r>
              <a:rPr lang="en-IN" dirty="0"/>
              <a:t> initially contract to extend the elbow; as the extremity moves higher, the elbow flexors take over to control the elbow.</a:t>
            </a:r>
          </a:p>
          <a:p>
            <a:r>
              <a:rPr lang="en-IN" dirty="0"/>
              <a:t> Biceps and </a:t>
            </a:r>
            <a:r>
              <a:rPr lang="en-IN" dirty="0" err="1"/>
              <a:t>brachialis</a:t>
            </a:r>
            <a:r>
              <a:rPr lang="en-IN" dirty="0"/>
              <a:t>  works eccentrically to allow the hand to grasp the object.</a:t>
            </a:r>
          </a:p>
          <a:p>
            <a:r>
              <a:rPr lang="en-IN" dirty="0"/>
              <a:t>Wrist- </a:t>
            </a:r>
            <a:r>
              <a:rPr lang="en-IN" dirty="0" err="1"/>
              <a:t>cocontraction</a:t>
            </a:r>
            <a:r>
              <a:rPr lang="en-IN" dirty="0"/>
              <a:t> of </a:t>
            </a:r>
            <a:r>
              <a:rPr lang="en-IN" dirty="0" err="1"/>
              <a:t>flexos</a:t>
            </a:r>
            <a:r>
              <a:rPr lang="en-IN" dirty="0"/>
              <a:t> and extensors .</a:t>
            </a:r>
          </a:p>
        </p:txBody>
      </p:sp>
      <p:sp>
        <p:nvSpPr>
          <p:cNvPr id="5" name="Date Placeholder 4"/>
          <p:cNvSpPr>
            <a:spLocks noGrp="1"/>
          </p:cNvSpPr>
          <p:nvPr>
            <p:ph type="dt" sz="half" idx="10"/>
          </p:nvPr>
        </p:nvSpPr>
        <p:spPr/>
        <p:txBody>
          <a:bodyPr/>
          <a:lstStyle/>
          <a:p>
            <a:fld id="{7E04FEE4-49CF-452F-8CC1-2DE3AEFC6FE5}" type="datetime1">
              <a:rPr lang="en-IN" smtClean="0"/>
              <a:pPr/>
              <a:t>19-06-2024</a:t>
            </a:fld>
            <a:endParaRPr lang="en-IN"/>
          </a:p>
        </p:txBody>
      </p:sp>
      <p:sp>
        <p:nvSpPr>
          <p:cNvPr id="6" name="Footer Placeholder 5"/>
          <p:cNvSpPr>
            <a:spLocks noGrp="1"/>
          </p:cNvSpPr>
          <p:nvPr>
            <p:ph type="ftr" sz="quarter" idx="11"/>
          </p:nvPr>
        </p:nvSpPr>
        <p:spPr/>
        <p:txBody>
          <a:bodyPr/>
          <a:lstStyle/>
          <a:p>
            <a:r>
              <a:rPr lang="en-IN"/>
              <a:t>Kinetics and Kinematics of ADL </a:t>
            </a:r>
          </a:p>
        </p:txBody>
      </p:sp>
      <p:sp>
        <p:nvSpPr>
          <p:cNvPr id="7" name="Slide Number Placeholder 6"/>
          <p:cNvSpPr>
            <a:spLocks noGrp="1"/>
          </p:cNvSpPr>
          <p:nvPr>
            <p:ph type="sldNum" sz="quarter" idx="12"/>
          </p:nvPr>
        </p:nvSpPr>
        <p:spPr/>
        <p:txBody>
          <a:bodyPr/>
          <a:lstStyle/>
          <a:p>
            <a:fld id="{0A6D5E60-A6E0-4CA2-AE91-EF060CA94B7C}" type="slidenum">
              <a:rPr lang="en-IN" smtClean="0"/>
              <a:pPr/>
              <a:t>69</a:t>
            </a:fld>
            <a:endParaRPr lang="en-IN"/>
          </a:p>
        </p:txBody>
      </p:sp>
      <p:pic>
        <p:nvPicPr>
          <p:cNvPr id="4" name="Picture 3"/>
          <p:cNvPicPr>
            <a:picLocks noChangeAspect="1"/>
          </p:cNvPicPr>
          <p:nvPr/>
        </p:nvPicPr>
        <p:blipFill>
          <a:blip r:embed="rId2"/>
          <a:stretch>
            <a:fillRect/>
          </a:stretch>
        </p:blipFill>
        <p:spPr>
          <a:xfrm>
            <a:off x="6949208" y="233680"/>
            <a:ext cx="4206472" cy="2310063"/>
          </a:xfrm>
          <a:prstGeom prst="rect">
            <a:avLst/>
          </a:prstGeom>
        </p:spPr>
      </p:pic>
    </p:spTree>
    <p:extLst>
      <p:ext uri="{BB962C8B-B14F-4D97-AF65-F5344CB8AC3E}">
        <p14:creationId xmlns:p14="http://schemas.microsoft.com/office/powerpoint/2010/main" xmlns="" val="540382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Supine to sitting</a:t>
            </a:r>
          </a:p>
        </p:txBody>
      </p:sp>
      <p:sp>
        <p:nvSpPr>
          <p:cNvPr id="3" name="Content Placeholder 2"/>
          <p:cNvSpPr>
            <a:spLocks noGrp="1"/>
          </p:cNvSpPr>
          <p:nvPr>
            <p:ph idx="1"/>
          </p:nvPr>
        </p:nvSpPr>
        <p:spPr/>
        <p:txBody>
          <a:bodyPr>
            <a:normAutofit/>
          </a:bodyPr>
          <a:lstStyle/>
          <a:p>
            <a:pPr marL="0" indent="0">
              <a:buNone/>
            </a:pPr>
            <a:r>
              <a:rPr lang="en-IN" b="1" dirty="0"/>
              <a:t>Kinematics</a:t>
            </a:r>
            <a:r>
              <a:rPr lang="en-IN" dirty="0"/>
              <a:t> – Joint Motion </a:t>
            </a:r>
          </a:p>
          <a:p>
            <a:r>
              <a:rPr lang="en-IN" dirty="0"/>
              <a:t>Left arm leads by scapular protraction and shoulder flexion and horizontal adduction to move the arm across the anterior trunk.</a:t>
            </a:r>
          </a:p>
          <a:p>
            <a:r>
              <a:rPr lang="en-IN" b="1" dirty="0"/>
              <a:t>Left elbow </a:t>
            </a:r>
            <a:r>
              <a:rPr lang="en-IN" dirty="0"/>
              <a:t>– extension </a:t>
            </a:r>
          </a:p>
          <a:p>
            <a:r>
              <a:rPr lang="en-IN" dirty="0"/>
              <a:t> Forearm pronates with the wrist in neutral,</a:t>
            </a:r>
          </a:p>
          <a:p>
            <a:r>
              <a:rPr lang="en-IN" dirty="0"/>
              <a:t> Fingers and thumb extend and abduct to extend the arm’s reach across the body.</a:t>
            </a:r>
          </a:p>
          <a:p>
            <a:r>
              <a:rPr lang="en-IN" dirty="0"/>
              <a:t>Right arm moves out of the way  of the body roll so the arm is positioned next to the side right shoulder extends next to the side with scapular retraction </a:t>
            </a:r>
          </a:p>
        </p:txBody>
      </p:sp>
      <p:sp>
        <p:nvSpPr>
          <p:cNvPr id="6" name="Date Placeholder 5"/>
          <p:cNvSpPr>
            <a:spLocks noGrp="1"/>
          </p:cNvSpPr>
          <p:nvPr>
            <p:ph type="dt" sz="half" idx="10"/>
          </p:nvPr>
        </p:nvSpPr>
        <p:spPr/>
        <p:txBody>
          <a:bodyPr/>
          <a:lstStyle/>
          <a:p>
            <a:fld id="{8C3BE34E-54D2-41ED-904D-4A039FA4D771}" type="datetime1">
              <a:rPr lang="en-IN" smtClean="0"/>
              <a:pPr/>
              <a:t>19-06-2024</a:t>
            </a:fld>
            <a:endParaRPr lang="en-IN"/>
          </a:p>
        </p:txBody>
      </p:sp>
      <p:sp>
        <p:nvSpPr>
          <p:cNvPr id="7" name="Footer Placeholder 6"/>
          <p:cNvSpPr>
            <a:spLocks noGrp="1"/>
          </p:cNvSpPr>
          <p:nvPr>
            <p:ph type="ftr" sz="quarter" idx="11"/>
          </p:nvPr>
        </p:nvSpPr>
        <p:spPr/>
        <p:txBody>
          <a:bodyPr/>
          <a:lstStyle/>
          <a:p>
            <a:r>
              <a:rPr lang="en-IN"/>
              <a:t>Kinetics and Kinematics of ADL </a:t>
            </a:r>
          </a:p>
        </p:txBody>
      </p:sp>
      <p:sp>
        <p:nvSpPr>
          <p:cNvPr id="8" name="Slide Number Placeholder 7"/>
          <p:cNvSpPr>
            <a:spLocks noGrp="1"/>
          </p:cNvSpPr>
          <p:nvPr>
            <p:ph type="sldNum" sz="quarter" idx="12"/>
          </p:nvPr>
        </p:nvSpPr>
        <p:spPr/>
        <p:txBody>
          <a:bodyPr/>
          <a:lstStyle/>
          <a:p>
            <a:fld id="{0A6D5E60-A6E0-4CA2-AE91-EF060CA94B7C}" type="slidenum">
              <a:rPr lang="en-IN" smtClean="0"/>
              <a:pPr/>
              <a:t>7</a:t>
            </a:fld>
            <a:endParaRPr lang="en-IN"/>
          </a:p>
        </p:txBody>
      </p:sp>
      <p:pic>
        <p:nvPicPr>
          <p:cNvPr id="4" name="Picture 3"/>
          <p:cNvPicPr>
            <a:picLocks noChangeAspect="1"/>
          </p:cNvPicPr>
          <p:nvPr/>
        </p:nvPicPr>
        <p:blipFill>
          <a:blip r:embed="rId2"/>
          <a:stretch>
            <a:fillRect/>
          </a:stretch>
        </p:blipFill>
        <p:spPr>
          <a:xfrm>
            <a:off x="6013360" y="216836"/>
            <a:ext cx="2992800" cy="1791669"/>
          </a:xfrm>
          <a:prstGeom prst="rect">
            <a:avLst/>
          </a:prstGeom>
        </p:spPr>
      </p:pic>
      <p:pic>
        <p:nvPicPr>
          <p:cNvPr id="5" name="Picture 4"/>
          <p:cNvPicPr>
            <a:picLocks noChangeAspect="1"/>
          </p:cNvPicPr>
          <p:nvPr/>
        </p:nvPicPr>
        <p:blipFill>
          <a:blip r:embed="rId3"/>
          <a:stretch>
            <a:fillRect/>
          </a:stretch>
        </p:blipFill>
        <p:spPr>
          <a:xfrm>
            <a:off x="9128080" y="206676"/>
            <a:ext cx="2992800" cy="1791669"/>
          </a:xfrm>
          <a:prstGeom prst="rect">
            <a:avLst/>
          </a:prstGeom>
        </p:spPr>
      </p:pic>
    </p:spTree>
    <p:extLst>
      <p:ext uri="{BB962C8B-B14F-4D97-AF65-F5344CB8AC3E}">
        <p14:creationId xmlns:p14="http://schemas.microsoft.com/office/powerpoint/2010/main" xmlns="" val="22192813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 The hand assumes a spherical grasp to take the book from the shelf. </a:t>
            </a:r>
          </a:p>
          <a:p>
            <a:r>
              <a:rPr lang="en-US" dirty="0"/>
              <a:t> If it is hanger, the hand will assume a hook grasp. </a:t>
            </a:r>
          </a:p>
        </p:txBody>
      </p:sp>
      <p:sp>
        <p:nvSpPr>
          <p:cNvPr id="4" name="Date Placeholder 3"/>
          <p:cNvSpPr>
            <a:spLocks noGrp="1"/>
          </p:cNvSpPr>
          <p:nvPr>
            <p:ph type="dt" sz="half" idx="10"/>
          </p:nvPr>
        </p:nvSpPr>
        <p:spPr/>
        <p:txBody>
          <a:bodyPr/>
          <a:lstStyle/>
          <a:p>
            <a:fld id="{B544E2DD-EBCF-4C35-A3E7-7E59F6622D7D}" type="datetime1">
              <a:rPr lang="en-IN" smtClean="0"/>
              <a:pPr/>
              <a:t>19-06-2024</a:t>
            </a:fld>
            <a:endParaRPr lang="en-IN"/>
          </a:p>
        </p:txBody>
      </p:sp>
      <p:sp>
        <p:nvSpPr>
          <p:cNvPr id="5" name="Footer Placeholder 4"/>
          <p:cNvSpPr>
            <a:spLocks noGrp="1"/>
          </p:cNvSpPr>
          <p:nvPr>
            <p:ph type="ftr" sz="quarter" idx="11"/>
          </p:nvPr>
        </p:nvSpPr>
        <p:spPr/>
        <p:txBody>
          <a:bodyPr/>
          <a:lstStyle/>
          <a:p>
            <a:r>
              <a:rPr lang="en-IN"/>
              <a:t>Kinetics and Kinematics of ADL </a:t>
            </a:r>
          </a:p>
        </p:txBody>
      </p:sp>
      <p:sp>
        <p:nvSpPr>
          <p:cNvPr id="6" name="Slide Number Placeholder 5"/>
          <p:cNvSpPr>
            <a:spLocks noGrp="1"/>
          </p:cNvSpPr>
          <p:nvPr>
            <p:ph type="sldNum" sz="quarter" idx="12"/>
          </p:nvPr>
        </p:nvSpPr>
        <p:spPr/>
        <p:txBody>
          <a:bodyPr/>
          <a:lstStyle/>
          <a:p>
            <a:fld id="{0A6D5E60-A6E0-4CA2-AE91-EF060CA94B7C}" type="slidenum">
              <a:rPr lang="en-IN" smtClean="0"/>
              <a:pPr/>
              <a:t>70</a:t>
            </a:fld>
            <a:endParaRPr lang="en-IN"/>
          </a:p>
        </p:txBody>
      </p:sp>
    </p:spTree>
    <p:extLst>
      <p:ext uri="{BB962C8B-B14F-4D97-AF65-F5344CB8AC3E}">
        <p14:creationId xmlns:p14="http://schemas.microsoft.com/office/powerpoint/2010/main" xmlns="" val="21236461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990347" cy="1325563"/>
          </a:xfrm>
        </p:spPr>
        <p:txBody>
          <a:bodyPr>
            <a:normAutofit fontScale="90000"/>
          </a:bodyPr>
          <a:lstStyle/>
          <a:p>
            <a:r>
              <a:rPr lang="en-IN" b="1" dirty="0">
                <a:effectLst>
                  <a:outerShdw blurRad="38100" dist="38100" dir="2700000" algn="tl">
                    <a:srgbClr val="000000">
                      <a:alpha val="43137"/>
                    </a:srgbClr>
                  </a:outerShdw>
                </a:effectLst>
              </a:rPr>
              <a:t>Reaching overhead and Backward </a:t>
            </a:r>
          </a:p>
        </p:txBody>
      </p:sp>
      <p:sp>
        <p:nvSpPr>
          <p:cNvPr id="3" name="Content Placeholder 2"/>
          <p:cNvSpPr>
            <a:spLocks noGrp="1"/>
          </p:cNvSpPr>
          <p:nvPr>
            <p:ph idx="1"/>
          </p:nvPr>
        </p:nvSpPr>
        <p:spPr/>
        <p:txBody>
          <a:bodyPr>
            <a:normAutofit/>
          </a:bodyPr>
          <a:lstStyle/>
          <a:p>
            <a:pPr algn="just"/>
            <a:r>
              <a:rPr lang="en-IN" dirty="0"/>
              <a:t>Kinematics – sequence of movement </a:t>
            </a:r>
          </a:p>
          <a:p>
            <a:pPr marL="0" indent="0" algn="just">
              <a:buNone/>
            </a:pPr>
            <a:r>
              <a:rPr lang="en-IN" dirty="0"/>
              <a:t>                          joint motion </a:t>
            </a:r>
          </a:p>
          <a:p>
            <a:pPr marL="0" indent="0" algn="just">
              <a:buNone/>
            </a:pPr>
            <a:r>
              <a:rPr lang="en-IN" dirty="0"/>
              <a:t>Kinetics- Muscle activity </a:t>
            </a:r>
          </a:p>
        </p:txBody>
      </p:sp>
      <p:sp>
        <p:nvSpPr>
          <p:cNvPr id="4" name="Date Placeholder 3"/>
          <p:cNvSpPr>
            <a:spLocks noGrp="1"/>
          </p:cNvSpPr>
          <p:nvPr>
            <p:ph type="dt" sz="half" idx="10"/>
          </p:nvPr>
        </p:nvSpPr>
        <p:spPr/>
        <p:txBody>
          <a:bodyPr/>
          <a:lstStyle/>
          <a:p>
            <a:fld id="{DDC232A6-530F-4690-B357-3B6278367356}" type="datetime1">
              <a:rPr lang="en-IN" smtClean="0"/>
              <a:pPr/>
              <a:t>19-06-2024</a:t>
            </a:fld>
            <a:endParaRPr lang="en-IN"/>
          </a:p>
        </p:txBody>
      </p:sp>
      <p:sp>
        <p:nvSpPr>
          <p:cNvPr id="6" name="Footer Placeholder 5"/>
          <p:cNvSpPr>
            <a:spLocks noGrp="1"/>
          </p:cNvSpPr>
          <p:nvPr>
            <p:ph type="ftr" sz="quarter" idx="11"/>
          </p:nvPr>
        </p:nvSpPr>
        <p:spPr/>
        <p:txBody>
          <a:bodyPr/>
          <a:lstStyle/>
          <a:p>
            <a:r>
              <a:rPr lang="en-IN"/>
              <a:t>Kinetics and Kinematics of ADL </a:t>
            </a:r>
          </a:p>
        </p:txBody>
      </p:sp>
      <p:sp>
        <p:nvSpPr>
          <p:cNvPr id="7" name="Slide Number Placeholder 6"/>
          <p:cNvSpPr>
            <a:spLocks noGrp="1"/>
          </p:cNvSpPr>
          <p:nvPr>
            <p:ph type="sldNum" sz="quarter" idx="12"/>
          </p:nvPr>
        </p:nvSpPr>
        <p:spPr/>
        <p:txBody>
          <a:bodyPr/>
          <a:lstStyle/>
          <a:p>
            <a:fld id="{0A6D5E60-A6E0-4CA2-AE91-EF060CA94B7C}" type="slidenum">
              <a:rPr lang="en-IN" smtClean="0"/>
              <a:pPr/>
              <a:t>71</a:t>
            </a:fld>
            <a:endParaRPr lang="en-IN"/>
          </a:p>
        </p:txBody>
      </p:sp>
      <p:pic>
        <p:nvPicPr>
          <p:cNvPr id="5" name="Picture 4"/>
          <p:cNvPicPr>
            <a:picLocks noChangeAspect="1"/>
          </p:cNvPicPr>
          <p:nvPr/>
        </p:nvPicPr>
        <p:blipFill>
          <a:blip r:embed="rId2"/>
          <a:stretch>
            <a:fillRect/>
          </a:stretch>
        </p:blipFill>
        <p:spPr>
          <a:xfrm>
            <a:off x="8101920" y="556439"/>
            <a:ext cx="2992800" cy="1987900"/>
          </a:xfrm>
          <a:prstGeom prst="rect">
            <a:avLst/>
          </a:prstGeom>
        </p:spPr>
      </p:pic>
    </p:spTree>
    <p:extLst>
      <p:ext uri="{BB962C8B-B14F-4D97-AF65-F5344CB8AC3E}">
        <p14:creationId xmlns:p14="http://schemas.microsoft.com/office/powerpoint/2010/main" xmlns="" val="16409333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79119"/>
            <a:ext cx="10515600" cy="5597843"/>
          </a:xfrm>
        </p:spPr>
        <p:txBody>
          <a:bodyPr/>
          <a:lstStyle/>
          <a:p>
            <a:r>
              <a:rPr lang="en-US" dirty="0"/>
              <a:t> Reaching up and down to scratch your back between the scapulae is an activity that also that also requires a maximal amount of shoulder motion. </a:t>
            </a:r>
          </a:p>
          <a:p>
            <a:pPr>
              <a:buNone/>
            </a:pPr>
            <a:r>
              <a:rPr lang="en-US" b="1" dirty="0"/>
              <a:t>SEQUENCE OF MOVEMENT </a:t>
            </a:r>
          </a:p>
          <a:p>
            <a:r>
              <a:rPr lang="en-US" dirty="0"/>
              <a:t>The scapula is stabilized when shoulder activity begins. </a:t>
            </a:r>
          </a:p>
          <a:p>
            <a:r>
              <a:rPr lang="en-US" dirty="0"/>
              <a:t>Shoulder flexion initiates humeral elevation movement, but the movement changes to shoulder abduction before the end of elevation. </a:t>
            </a:r>
          </a:p>
          <a:p>
            <a:r>
              <a:rPr lang="en-US" dirty="0"/>
              <a:t>As the shoulder elevates, the shoulder laterally rotates and the elbow flexes .</a:t>
            </a:r>
          </a:p>
          <a:p>
            <a:r>
              <a:rPr lang="en-US" dirty="0"/>
              <a:t>Once the hand is behind the upper back, the posterior deltoid positions the hand in the right location of the back. </a:t>
            </a:r>
          </a:p>
        </p:txBody>
      </p:sp>
      <p:sp>
        <p:nvSpPr>
          <p:cNvPr id="4" name="Date Placeholder 3"/>
          <p:cNvSpPr>
            <a:spLocks noGrp="1"/>
          </p:cNvSpPr>
          <p:nvPr>
            <p:ph type="dt" sz="half" idx="10"/>
          </p:nvPr>
        </p:nvSpPr>
        <p:spPr/>
        <p:txBody>
          <a:bodyPr/>
          <a:lstStyle/>
          <a:p>
            <a:fld id="{B544E2DD-EBCF-4C35-A3E7-7E59F6622D7D}" type="datetime1">
              <a:rPr lang="en-IN" smtClean="0"/>
              <a:pPr/>
              <a:t>19-06-2024</a:t>
            </a:fld>
            <a:endParaRPr lang="en-IN"/>
          </a:p>
        </p:txBody>
      </p:sp>
      <p:sp>
        <p:nvSpPr>
          <p:cNvPr id="5" name="Footer Placeholder 4"/>
          <p:cNvSpPr>
            <a:spLocks noGrp="1"/>
          </p:cNvSpPr>
          <p:nvPr>
            <p:ph type="ftr" sz="quarter" idx="11"/>
          </p:nvPr>
        </p:nvSpPr>
        <p:spPr/>
        <p:txBody>
          <a:bodyPr/>
          <a:lstStyle/>
          <a:p>
            <a:r>
              <a:rPr lang="en-IN"/>
              <a:t>Kinetics and Kinematics of ADL </a:t>
            </a:r>
          </a:p>
        </p:txBody>
      </p:sp>
      <p:sp>
        <p:nvSpPr>
          <p:cNvPr id="6" name="Slide Number Placeholder 5"/>
          <p:cNvSpPr>
            <a:spLocks noGrp="1"/>
          </p:cNvSpPr>
          <p:nvPr>
            <p:ph type="sldNum" sz="quarter" idx="12"/>
          </p:nvPr>
        </p:nvSpPr>
        <p:spPr/>
        <p:txBody>
          <a:bodyPr/>
          <a:lstStyle/>
          <a:p>
            <a:fld id="{0A6D5E60-A6E0-4CA2-AE91-EF060CA94B7C}" type="slidenum">
              <a:rPr lang="en-IN" smtClean="0"/>
              <a:pPr/>
              <a:t>72</a:t>
            </a:fld>
            <a:endParaRPr lang="en-IN"/>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00332"/>
            <a:ext cx="10515600" cy="5676631"/>
          </a:xfrm>
        </p:spPr>
        <p:txBody>
          <a:bodyPr/>
          <a:lstStyle/>
          <a:p>
            <a:r>
              <a:rPr lang="en-US" dirty="0"/>
              <a:t> With the hand correctly positioned, the shoulder, elbow, wrist are stabilized as the fingers flex and extend to relieve the itch. </a:t>
            </a:r>
          </a:p>
          <a:p>
            <a:pPr>
              <a:buNone/>
            </a:pPr>
            <a:r>
              <a:rPr lang="en-US" b="1" dirty="0"/>
              <a:t>JOINT MOTION</a:t>
            </a:r>
          </a:p>
          <a:p>
            <a:r>
              <a:rPr lang="en-US" dirty="0"/>
              <a:t> Shoulder – flexion, lateral rotation, abduction </a:t>
            </a:r>
          </a:p>
          <a:p>
            <a:r>
              <a:rPr lang="en-US" dirty="0"/>
              <a:t> Scapula- Upward rotation, retraction </a:t>
            </a:r>
          </a:p>
          <a:p>
            <a:r>
              <a:rPr lang="en-US" dirty="0"/>
              <a:t> Elbow- flexion</a:t>
            </a:r>
          </a:p>
          <a:p>
            <a:r>
              <a:rPr lang="en-US" dirty="0"/>
              <a:t> Forearm- </a:t>
            </a:r>
            <a:r>
              <a:rPr lang="en-US" dirty="0" err="1"/>
              <a:t>supination</a:t>
            </a:r>
            <a:r>
              <a:rPr lang="en-US" dirty="0"/>
              <a:t> </a:t>
            </a:r>
          </a:p>
          <a:p>
            <a:r>
              <a:rPr lang="en-US" dirty="0"/>
              <a:t> Finger- flexion and extension. </a:t>
            </a:r>
          </a:p>
        </p:txBody>
      </p:sp>
      <p:sp>
        <p:nvSpPr>
          <p:cNvPr id="4" name="Date Placeholder 3"/>
          <p:cNvSpPr>
            <a:spLocks noGrp="1"/>
          </p:cNvSpPr>
          <p:nvPr>
            <p:ph type="dt" sz="half" idx="10"/>
          </p:nvPr>
        </p:nvSpPr>
        <p:spPr/>
        <p:txBody>
          <a:bodyPr/>
          <a:lstStyle/>
          <a:p>
            <a:fld id="{B544E2DD-EBCF-4C35-A3E7-7E59F6622D7D}" type="datetime1">
              <a:rPr lang="en-IN" smtClean="0"/>
              <a:pPr/>
              <a:t>19-06-2024</a:t>
            </a:fld>
            <a:endParaRPr lang="en-IN"/>
          </a:p>
        </p:txBody>
      </p:sp>
      <p:sp>
        <p:nvSpPr>
          <p:cNvPr id="5" name="Footer Placeholder 4"/>
          <p:cNvSpPr>
            <a:spLocks noGrp="1"/>
          </p:cNvSpPr>
          <p:nvPr>
            <p:ph type="ftr" sz="quarter" idx="11"/>
          </p:nvPr>
        </p:nvSpPr>
        <p:spPr/>
        <p:txBody>
          <a:bodyPr/>
          <a:lstStyle/>
          <a:p>
            <a:r>
              <a:rPr lang="en-IN"/>
              <a:t>Kinetics and Kinematics of ADL </a:t>
            </a:r>
          </a:p>
        </p:txBody>
      </p:sp>
      <p:sp>
        <p:nvSpPr>
          <p:cNvPr id="6" name="Slide Number Placeholder 5"/>
          <p:cNvSpPr>
            <a:spLocks noGrp="1"/>
          </p:cNvSpPr>
          <p:nvPr>
            <p:ph type="sldNum" sz="quarter" idx="12"/>
          </p:nvPr>
        </p:nvSpPr>
        <p:spPr/>
        <p:txBody>
          <a:bodyPr/>
          <a:lstStyle/>
          <a:p>
            <a:fld id="{0A6D5E60-A6E0-4CA2-AE91-EF060CA94B7C}" type="slidenum">
              <a:rPr lang="en-IN" smtClean="0"/>
              <a:pPr/>
              <a:t>73</a:t>
            </a:fld>
            <a:endParaRPr lang="en-IN"/>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62309"/>
            <a:ext cx="10515600" cy="5814654"/>
          </a:xfrm>
        </p:spPr>
        <p:txBody>
          <a:bodyPr/>
          <a:lstStyle/>
          <a:p>
            <a:pPr>
              <a:buNone/>
            </a:pPr>
            <a:r>
              <a:rPr lang="en-US" dirty="0"/>
              <a:t>MUSCLE ACTIVITY</a:t>
            </a:r>
          </a:p>
          <a:p>
            <a:r>
              <a:rPr lang="en-US" b="1" dirty="0"/>
              <a:t> Scapular upward rotation-</a:t>
            </a:r>
            <a:r>
              <a:rPr lang="en-US" dirty="0"/>
              <a:t> upper and lower </a:t>
            </a:r>
            <a:r>
              <a:rPr lang="en-US" dirty="0" err="1"/>
              <a:t>trapezius</a:t>
            </a:r>
            <a:r>
              <a:rPr lang="en-US" dirty="0"/>
              <a:t>, </a:t>
            </a:r>
            <a:r>
              <a:rPr lang="en-US" dirty="0" err="1"/>
              <a:t>serratus</a:t>
            </a:r>
            <a:r>
              <a:rPr lang="en-US" dirty="0"/>
              <a:t> anterior </a:t>
            </a:r>
          </a:p>
          <a:p>
            <a:r>
              <a:rPr lang="en-US" dirty="0"/>
              <a:t> </a:t>
            </a:r>
            <a:r>
              <a:rPr lang="en-US" b="1" dirty="0"/>
              <a:t>Scapular retraction- </a:t>
            </a:r>
            <a:r>
              <a:rPr lang="en-US" dirty="0"/>
              <a:t>rhomboids, middle </a:t>
            </a:r>
            <a:r>
              <a:rPr lang="en-US" dirty="0" err="1"/>
              <a:t>trapezius</a:t>
            </a:r>
            <a:endParaRPr lang="en-US" dirty="0"/>
          </a:p>
          <a:p>
            <a:r>
              <a:rPr lang="en-US" b="1" dirty="0"/>
              <a:t> Shoulder flexion-</a:t>
            </a:r>
            <a:r>
              <a:rPr lang="en-US" dirty="0"/>
              <a:t> </a:t>
            </a:r>
            <a:r>
              <a:rPr lang="en-US" dirty="0" err="1"/>
              <a:t>clavicular</a:t>
            </a:r>
            <a:r>
              <a:rPr lang="en-US" dirty="0"/>
              <a:t> head of </a:t>
            </a:r>
            <a:r>
              <a:rPr lang="en-US" dirty="0" err="1"/>
              <a:t>pectoralis</a:t>
            </a:r>
            <a:r>
              <a:rPr lang="en-US" dirty="0"/>
              <a:t> major, anterior deltoid</a:t>
            </a:r>
          </a:p>
          <a:p>
            <a:r>
              <a:rPr lang="en-US" dirty="0"/>
              <a:t> </a:t>
            </a:r>
            <a:r>
              <a:rPr lang="en-US" b="1" dirty="0"/>
              <a:t>Shoulder abduction- </a:t>
            </a:r>
            <a:r>
              <a:rPr lang="en-US" dirty="0" err="1"/>
              <a:t>supraspinatus</a:t>
            </a:r>
            <a:r>
              <a:rPr lang="en-US" dirty="0"/>
              <a:t>, middle deltoid</a:t>
            </a:r>
          </a:p>
          <a:p>
            <a:r>
              <a:rPr lang="en-US" dirty="0"/>
              <a:t> Posterior deltoid plays a role in positioning the hand behind the upper back by moving the </a:t>
            </a:r>
            <a:r>
              <a:rPr lang="en-US" dirty="0" err="1"/>
              <a:t>humerus</a:t>
            </a:r>
            <a:r>
              <a:rPr lang="en-US" dirty="0"/>
              <a:t> above the head. </a:t>
            </a:r>
          </a:p>
          <a:p>
            <a:r>
              <a:rPr lang="en-US" b="1" dirty="0"/>
              <a:t> Lateral rotation</a:t>
            </a:r>
            <a:r>
              <a:rPr lang="en-US" dirty="0"/>
              <a:t>- </a:t>
            </a:r>
            <a:r>
              <a:rPr lang="en-US" dirty="0" err="1"/>
              <a:t>infraspinatus</a:t>
            </a:r>
            <a:r>
              <a:rPr lang="en-US" dirty="0"/>
              <a:t>, </a:t>
            </a:r>
            <a:r>
              <a:rPr lang="en-US" dirty="0" err="1"/>
              <a:t>teres</a:t>
            </a:r>
            <a:r>
              <a:rPr lang="en-US" dirty="0"/>
              <a:t> minor </a:t>
            </a:r>
          </a:p>
          <a:p>
            <a:r>
              <a:rPr lang="en-US" dirty="0"/>
              <a:t> </a:t>
            </a:r>
            <a:r>
              <a:rPr lang="en-US" b="1" dirty="0"/>
              <a:t>Elbow flexion- </a:t>
            </a:r>
            <a:r>
              <a:rPr lang="en-US" dirty="0"/>
              <a:t>biceps</a:t>
            </a:r>
          </a:p>
          <a:p>
            <a:r>
              <a:rPr lang="en-US" b="1" dirty="0"/>
              <a:t> </a:t>
            </a:r>
            <a:r>
              <a:rPr lang="en-US" b="1" dirty="0" err="1"/>
              <a:t>Supination</a:t>
            </a:r>
            <a:r>
              <a:rPr lang="en-US" b="1" dirty="0"/>
              <a:t>- </a:t>
            </a:r>
            <a:r>
              <a:rPr lang="en-US" dirty="0" err="1"/>
              <a:t>supinator</a:t>
            </a:r>
            <a:r>
              <a:rPr lang="en-US" dirty="0"/>
              <a:t> </a:t>
            </a:r>
          </a:p>
        </p:txBody>
      </p:sp>
      <p:sp>
        <p:nvSpPr>
          <p:cNvPr id="4" name="Date Placeholder 3"/>
          <p:cNvSpPr>
            <a:spLocks noGrp="1"/>
          </p:cNvSpPr>
          <p:nvPr>
            <p:ph type="dt" sz="half" idx="10"/>
          </p:nvPr>
        </p:nvSpPr>
        <p:spPr/>
        <p:txBody>
          <a:bodyPr/>
          <a:lstStyle/>
          <a:p>
            <a:fld id="{B544E2DD-EBCF-4C35-A3E7-7E59F6622D7D}" type="datetime1">
              <a:rPr lang="en-IN" smtClean="0"/>
              <a:pPr/>
              <a:t>19-06-2024</a:t>
            </a:fld>
            <a:endParaRPr lang="en-IN"/>
          </a:p>
        </p:txBody>
      </p:sp>
      <p:sp>
        <p:nvSpPr>
          <p:cNvPr id="5" name="Footer Placeholder 4"/>
          <p:cNvSpPr>
            <a:spLocks noGrp="1"/>
          </p:cNvSpPr>
          <p:nvPr>
            <p:ph type="ftr" sz="quarter" idx="11"/>
          </p:nvPr>
        </p:nvSpPr>
        <p:spPr/>
        <p:txBody>
          <a:bodyPr/>
          <a:lstStyle/>
          <a:p>
            <a:r>
              <a:rPr lang="en-IN"/>
              <a:t>Kinetics and Kinematics of ADL </a:t>
            </a:r>
          </a:p>
        </p:txBody>
      </p:sp>
      <p:sp>
        <p:nvSpPr>
          <p:cNvPr id="6" name="Slide Number Placeholder 5"/>
          <p:cNvSpPr>
            <a:spLocks noGrp="1"/>
          </p:cNvSpPr>
          <p:nvPr>
            <p:ph type="sldNum" sz="quarter" idx="12"/>
          </p:nvPr>
        </p:nvSpPr>
        <p:spPr/>
        <p:txBody>
          <a:bodyPr/>
          <a:lstStyle/>
          <a:p>
            <a:fld id="{0A6D5E60-A6E0-4CA2-AE91-EF060CA94B7C}" type="slidenum">
              <a:rPr lang="en-IN" smtClean="0"/>
              <a:pPr/>
              <a:t>74</a:t>
            </a:fld>
            <a:endParaRPr lang="en-IN"/>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20947" y="1704855"/>
            <a:ext cx="10515600" cy="4351338"/>
          </a:xfrm>
        </p:spPr>
        <p:txBody>
          <a:bodyPr/>
          <a:lstStyle/>
          <a:p>
            <a:r>
              <a:rPr lang="en-US" dirty="0"/>
              <a:t> Once the hand is overhead, triceps eccentrically control </a:t>
            </a:r>
          </a:p>
          <a:p>
            <a:r>
              <a:rPr lang="en-US" dirty="0"/>
              <a:t> Wrist- </a:t>
            </a:r>
            <a:r>
              <a:rPr lang="en-US" dirty="0" err="1"/>
              <a:t>coactivation</a:t>
            </a:r>
            <a:r>
              <a:rPr lang="en-US" dirty="0"/>
              <a:t> of wrist flexors and extensors to allow the finger flexors and extensors to flex and extend. </a:t>
            </a:r>
          </a:p>
        </p:txBody>
      </p:sp>
      <p:sp>
        <p:nvSpPr>
          <p:cNvPr id="4" name="Date Placeholder 3"/>
          <p:cNvSpPr>
            <a:spLocks noGrp="1"/>
          </p:cNvSpPr>
          <p:nvPr>
            <p:ph type="dt" sz="half" idx="10"/>
          </p:nvPr>
        </p:nvSpPr>
        <p:spPr/>
        <p:txBody>
          <a:bodyPr/>
          <a:lstStyle/>
          <a:p>
            <a:fld id="{B544E2DD-EBCF-4C35-A3E7-7E59F6622D7D}" type="datetime1">
              <a:rPr lang="en-IN" smtClean="0"/>
              <a:pPr/>
              <a:t>19-06-2024</a:t>
            </a:fld>
            <a:endParaRPr lang="en-IN"/>
          </a:p>
        </p:txBody>
      </p:sp>
      <p:sp>
        <p:nvSpPr>
          <p:cNvPr id="5" name="Footer Placeholder 4"/>
          <p:cNvSpPr>
            <a:spLocks noGrp="1"/>
          </p:cNvSpPr>
          <p:nvPr>
            <p:ph type="ftr" sz="quarter" idx="11"/>
          </p:nvPr>
        </p:nvSpPr>
        <p:spPr/>
        <p:txBody>
          <a:bodyPr/>
          <a:lstStyle/>
          <a:p>
            <a:r>
              <a:rPr lang="en-IN"/>
              <a:t>Kinetics and Kinematics of ADL </a:t>
            </a:r>
          </a:p>
        </p:txBody>
      </p:sp>
      <p:sp>
        <p:nvSpPr>
          <p:cNvPr id="6" name="Slide Number Placeholder 5"/>
          <p:cNvSpPr>
            <a:spLocks noGrp="1"/>
          </p:cNvSpPr>
          <p:nvPr>
            <p:ph type="sldNum" sz="quarter" idx="12"/>
          </p:nvPr>
        </p:nvSpPr>
        <p:spPr/>
        <p:txBody>
          <a:bodyPr/>
          <a:lstStyle/>
          <a:p>
            <a:fld id="{0A6D5E60-A6E0-4CA2-AE91-EF060CA94B7C}" type="slidenum">
              <a:rPr lang="en-IN" smtClean="0"/>
              <a:pPr/>
              <a:t>75</a:t>
            </a:fld>
            <a:endParaRPr lang="en-IN"/>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968F17-B4AF-A115-4808-9511E829F5DA}"/>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xmlns="" id="{E638038D-7986-ABCD-D759-2685A8B90A7B}"/>
              </a:ext>
            </a:extLst>
          </p:cNvPr>
          <p:cNvSpPr>
            <a:spLocks noGrp="1"/>
          </p:cNvSpPr>
          <p:nvPr>
            <p:ph idx="1"/>
          </p:nvPr>
        </p:nvSpPr>
        <p:spPr/>
        <p:txBody>
          <a:bodyPr/>
          <a:lstStyle/>
          <a:p>
            <a:endParaRPr lang="en-IN" dirty="0"/>
          </a:p>
        </p:txBody>
      </p:sp>
      <p:sp>
        <p:nvSpPr>
          <p:cNvPr id="4" name="Date Placeholder 3">
            <a:extLst>
              <a:ext uri="{FF2B5EF4-FFF2-40B4-BE49-F238E27FC236}">
                <a16:creationId xmlns:a16="http://schemas.microsoft.com/office/drawing/2014/main" xmlns="" id="{3E3F9B44-5E40-3CC8-36F9-32DD48D75085}"/>
              </a:ext>
            </a:extLst>
          </p:cNvPr>
          <p:cNvSpPr>
            <a:spLocks noGrp="1"/>
          </p:cNvSpPr>
          <p:nvPr>
            <p:ph type="dt" sz="half" idx="10"/>
          </p:nvPr>
        </p:nvSpPr>
        <p:spPr/>
        <p:txBody>
          <a:bodyPr/>
          <a:lstStyle/>
          <a:p>
            <a:fld id="{B544E2DD-EBCF-4C35-A3E7-7E59F6622D7D}" type="datetime1">
              <a:rPr lang="en-IN" smtClean="0"/>
              <a:pPr/>
              <a:t>19-06-2024</a:t>
            </a:fld>
            <a:endParaRPr lang="en-IN"/>
          </a:p>
        </p:txBody>
      </p:sp>
      <p:sp>
        <p:nvSpPr>
          <p:cNvPr id="5" name="Footer Placeholder 4">
            <a:extLst>
              <a:ext uri="{FF2B5EF4-FFF2-40B4-BE49-F238E27FC236}">
                <a16:creationId xmlns:a16="http://schemas.microsoft.com/office/drawing/2014/main" xmlns="" id="{7C92C930-807E-59B4-784A-48C8FE583B1D}"/>
              </a:ext>
            </a:extLst>
          </p:cNvPr>
          <p:cNvSpPr>
            <a:spLocks noGrp="1"/>
          </p:cNvSpPr>
          <p:nvPr>
            <p:ph type="ftr" sz="quarter" idx="11"/>
          </p:nvPr>
        </p:nvSpPr>
        <p:spPr/>
        <p:txBody>
          <a:bodyPr/>
          <a:lstStyle/>
          <a:p>
            <a:r>
              <a:rPr lang="en-IN"/>
              <a:t>Kinetics and Kinematics of ADL </a:t>
            </a:r>
          </a:p>
        </p:txBody>
      </p:sp>
      <p:sp>
        <p:nvSpPr>
          <p:cNvPr id="6" name="Slide Number Placeholder 5">
            <a:extLst>
              <a:ext uri="{FF2B5EF4-FFF2-40B4-BE49-F238E27FC236}">
                <a16:creationId xmlns:a16="http://schemas.microsoft.com/office/drawing/2014/main" xmlns="" id="{5C539DBA-E9B5-E0AB-8647-7743190BC29B}"/>
              </a:ext>
            </a:extLst>
          </p:cNvPr>
          <p:cNvSpPr>
            <a:spLocks noGrp="1"/>
          </p:cNvSpPr>
          <p:nvPr>
            <p:ph type="sldNum" sz="quarter" idx="12"/>
          </p:nvPr>
        </p:nvSpPr>
        <p:spPr/>
        <p:txBody>
          <a:bodyPr/>
          <a:lstStyle/>
          <a:p>
            <a:fld id="{0A6D5E60-A6E0-4CA2-AE91-EF060CA94B7C}" type="slidenum">
              <a:rPr lang="en-IN" smtClean="0"/>
              <a:pPr/>
              <a:t>76</a:t>
            </a:fld>
            <a:endParaRPr lang="en-IN"/>
          </a:p>
        </p:txBody>
      </p:sp>
    </p:spTree>
    <p:extLst>
      <p:ext uri="{BB962C8B-B14F-4D97-AF65-F5344CB8AC3E}">
        <p14:creationId xmlns:p14="http://schemas.microsoft.com/office/powerpoint/2010/main" xmlns="" val="22420481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t>RUNNING </a:t>
            </a:r>
          </a:p>
        </p:txBody>
      </p:sp>
      <p:sp>
        <p:nvSpPr>
          <p:cNvPr id="3" name="Content Placeholder 2"/>
          <p:cNvSpPr>
            <a:spLocks noGrp="1"/>
          </p:cNvSpPr>
          <p:nvPr>
            <p:ph idx="1"/>
          </p:nvPr>
        </p:nvSpPr>
        <p:spPr/>
        <p:txBody>
          <a:bodyPr/>
          <a:lstStyle/>
          <a:p>
            <a:endParaRPr lang="en-IN" dirty="0"/>
          </a:p>
        </p:txBody>
      </p:sp>
      <p:sp>
        <p:nvSpPr>
          <p:cNvPr id="4" name="Date Placeholder 3"/>
          <p:cNvSpPr>
            <a:spLocks noGrp="1"/>
          </p:cNvSpPr>
          <p:nvPr>
            <p:ph type="dt" sz="half" idx="10"/>
          </p:nvPr>
        </p:nvSpPr>
        <p:spPr/>
        <p:txBody>
          <a:bodyPr/>
          <a:lstStyle/>
          <a:p>
            <a:fld id="{D2267405-22A6-427A-B944-B05763325F13}" type="datetime1">
              <a:rPr lang="en-IN" smtClean="0"/>
              <a:pPr/>
              <a:t>19-06-2024</a:t>
            </a:fld>
            <a:endParaRPr lang="en-IN"/>
          </a:p>
        </p:txBody>
      </p:sp>
      <p:sp>
        <p:nvSpPr>
          <p:cNvPr id="5" name="Footer Placeholder 4"/>
          <p:cNvSpPr>
            <a:spLocks noGrp="1"/>
          </p:cNvSpPr>
          <p:nvPr>
            <p:ph type="ftr" sz="quarter" idx="11"/>
          </p:nvPr>
        </p:nvSpPr>
        <p:spPr/>
        <p:txBody>
          <a:bodyPr/>
          <a:lstStyle/>
          <a:p>
            <a:r>
              <a:rPr lang="en-IN"/>
              <a:t>Kinetics and Kinematics of ADL </a:t>
            </a:r>
          </a:p>
        </p:txBody>
      </p:sp>
      <p:sp>
        <p:nvSpPr>
          <p:cNvPr id="6" name="Slide Number Placeholder 5"/>
          <p:cNvSpPr>
            <a:spLocks noGrp="1"/>
          </p:cNvSpPr>
          <p:nvPr>
            <p:ph type="sldNum" sz="quarter" idx="12"/>
          </p:nvPr>
        </p:nvSpPr>
        <p:spPr/>
        <p:txBody>
          <a:bodyPr/>
          <a:lstStyle/>
          <a:p>
            <a:fld id="{0A6D5E60-A6E0-4CA2-AE91-EF060CA94B7C}" type="slidenum">
              <a:rPr lang="en-IN" smtClean="0"/>
              <a:pPr/>
              <a:t>77</a:t>
            </a:fld>
            <a:endParaRPr lang="en-IN"/>
          </a:p>
        </p:txBody>
      </p:sp>
      <p:pic>
        <p:nvPicPr>
          <p:cNvPr id="1026" name="Picture 2" descr="https://www.physio-pedia.com/images/8/89/Runcycle_full_500x118.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995358" y="2049956"/>
            <a:ext cx="4850921" cy="2849848"/>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File:Gait-cycle.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38200" y="1827348"/>
            <a:ext cx="5195314" cy="307245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639932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t>RUNNING </a:t>
            </a:r>
          </a:p>
        </p:txBody>
      </p:sp>
      <p:sp>
        <p:nvSpPr>
          <p:cNvPr id="3" name="Content Placeholder 2"/>
          <p:cNvSpPr>
            <a:spLocks noGrp="1"/>
          </p:cNvSpPr>
          <p:nvPr>
            <p:ph idx="1"/>
          </p:nvPr>
        </p:nvSpPr>
        <p:spPr/>
        <p:txBody>
          <a:bodyPr>
            <a:normAutofit/>
          </a:bodyPr>
          <a:lstStyle/>
          <a:p>
            <a:pPr marL="0" indent="0">
              <a:buNone/>
            </a:pPr>
            <a:r>
              <a:rPr lang="en-IN" b="1" dirty="0"/>
              <a:t>Kinematics – Joint Motion </a:t>
            </a:r>
          </a:p>
          <a:p>
            <a:r>
              <a:rPr lang="en-IN" dirty="0"/>
              <a:t>Beginning of </a:t>
            </a:r>
            <a:r>
              <a:rPr lang="en-IN" b="1" dirty="0"/>
              <a:t>stance phase</a:t>
            </a:r>
            <a:r>
              <a:rPr lang="en-IN" dirty="0"/>
              <a:t> - hip is in about 50deg flexion at heel strike, continuing to extend during the rest of the stance phase. It reaches 10 </a:t>
            </a:r>
            <a:r>
              <a:rPr lang="en-IN" dirty="0" err="1"/>
              <a:t>deg</a:t>
            </a:r>
            <a:r>
              <a:rPr lang="en-IN" dirty="0"/>
              <a:t> of hyperextension after toe off.</a:t>
            </a:r>
          </a:p>
          <a:p>
            <a:r>
              <a:rPr lang="en-IN" dirty="0"/>
              <a:t>The hip flexes to 55 </a:t>
            </a:r>
            <a:r>
              <a:rPr lang="en-IN" dirty="0" err="1"/>
              <a:t>deg</a:t>
            </a:r>
            <a:r>
              <a:rPr lang="en-IN" dirty="0"/>
              <a:t> flexion in the late swing phase.</a:t>
            </a:r>
          </a:p>
          <a:p>
            <a:r>
              <a:rPr lang="en-IN" dirty="0"/>
              <a:t>Before the end of the swing phase, the hip extends to 50 </a:t>
            </a:r>
            <a:r>
              <a:rPr lang="en-IN" dirty="0" err="1"/>
              <a:t>deg</a:t>
            </a:r>
            <a:r>
              <a:rPr lang="en-IN" dirty="0"/>
              <a:t> to prepare for the heel strike.</a:t>
            </a:r>
          </a:p>
          <a:p>
            <a:r>
              <a:rPr lang="en-IN" dirty="0"/>
              <a:t>The knee flexes to about 40 </a:t>
            </a:r>
            <a:r>
              <a:rPr lang="en-IN" dirty="0" err="1"/>
              <a:t>deg</a:t>
            </a:r>
            <a:r>
              <a:rPr lang="en-IN" dirty="0"/>
              <a:t> as the heel strikes, then flexes to 60deg during the loading response</a:t>
            </a:r>
          </a:p>
        </p:txBody>
      </p:sp>
      <p:sp>
        <p:nvSpPr>
          <p:cNvPr id="4" name="Date Placeholder 3"/>
          <p:cNvSpPr>
            <a:spLocks noGrp="1"/>
          </p:cNvSpPr>
          <p:nvPr>
            <p:ph type="dt" sz="half" idx="10"/>
          </p:nvPr>
        </p:nvSpPr>
        <p:spPr/>
        <p:txBody>
          <a:bodyPr/>
          <a:lstStyle/>
          <a:p>
            <a:fld id="{73EC264B-B062-4F51-9ED3-FD106E9E95BE}" type="datetime1">
              <a:rPr lang="en-IN" smtClean="0"/>
              <a:pPr/>
              <a:t>19-06-2024</a:t>
            </a:fld>
            <a:endParaRPr lang="en-IN"/>
          </a:p>
        </p:txBody>
      </p:sp>
      <p:sp>
        <p:nvSpPr>
          <p:cNvPr id="5" name="Footer Placeholder 4"/>
          <p:cNvSpPr>
            <a:spLocks noGrp="1"/>
          </p:cNvSpPr>
          <p:nvPr>
            <p:ph type="ftr" sz="quarter" idx="11"/>
          </p:nvPr>
        </p:nvSpPr>
        <p:spPr/>
        <p:txBody>
          <a:bodyPr/>
          <a:lstStyle/>
          <a:p>
            <a:r>
              <a:rPr lang="en-IN"/>
              <a:t>Kinetics and Kinematics of ADL </a:t>
            </a:r>
          </a:p>
        </p:txBody>
      </p:sp>
      <p:sp>
        <p:nvSpPr>
          <p:cNvPr id="6" name="Slide Number Placeholder 5"/>
          <p:cNvSpPr>
            <a:spLocks noGrp="1"/>
          </p:cNvSpPr>
          <p:nvPr>
            <p:ph type="sldNum" sz="quarter" idx="12"/>
          </p:nvPr>
        </p:nvSpPr>
        <p:spPr/>
        <p:txBody>
          <a:bodyPr/>
          <a:lstStyle/>
          <a:p>
            <a:fld id="{0A6D5E60-A6E0-4CA2-AE91-EF060CA94B7C}" type="slidenum">
              <a:rPr lang="en-IN" smtClean="0"/>
              <a:pPr/>
              <a:t>78</a:t>
            </a:fld>
            <a:endParaRPr lang="en-IN"/>
          </a:p>
        </p:txBody>
      </p:sp>
      <p:pic>
        <p:nvPicPr>
          <p:cNvPr id="1026" name="Picture 2" descr="https://www.physio-pedia.com/images/8/89/Runcycle_full_500x118.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10755" y="0"/>
            <a:ext cx="3781245" cy="222142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131571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t>RUNNING </a:t>
            </a:r>
          </a:p>
        </p:txBody>
      </p:sp>
      <p:sp>
        <p:nvSpPr>
          <p:cNvPr id="3" name="Content Placeholder 2"/>
          <p:cNvSpPr>
            <a:spLocks noGrp="1"/>
          </p:cNvSpPr>
          <p:nvPr>
            <p:ph idx="1"/>
          </p:nvPr>
        </p:nvSpPr>
        <p:spPr/>
        <p:txBody>
          <a:bodyPr>
            <a:normAutofit/>
          </a:bodyPr>
          <a:lstStyle/>
          <a:p>
            <a:pPr marL="0" indent="0" algn="just">
              <a:buNone/>
            </a:pPr>
            <a:r>
              <a:rPr lang="en-IN" b="1" dirty="0"/>
              <a:t>Kinematics – Joint Motion</a:t>
            </a:r>
          </a:p>
          <a:p>
            <a:pPr algn="just"/>
            <a:r>
              <a:rPr lang="en-IN" dirty="0"/>
              <a:t>Plantar flexion reaches a maximum of 25deg in the first few seconds of </a:t>
            </a:r>
            <a:r>
              <a:rPr lang="en-IN" dirty="0" err="1"/>
              <a:t>of</a:t>
            </a:r>
            <a:r>
              <a:rPr lang="en-IN" dirty="0"/>
              <a:t> swing phase.</a:t>
            </a:r>
          </a:p>
          <a:p>
            <a:pPr algn="just"/>
            <a:r>
              <a:rPr lang="en-IN" dirty="0"/>
              <a:t>The ankle then </a:t>
            </a:r>
            <a:r>
              <a:rPr lang="en-IN" dirty="0" err="1"/>
              <a:t>dorsiflexes</a:t>
            </a:r>
            <a:r>
              <a:rPr lang="en-IN" dirty="0"/>
              <a:t> throughout the swing phase to 10deg in the late stage of swing phase, preparing for heel strike.</a:t>
            </a:r>
          </a:p>
          <a:p>
            <a:pPr algn="just"/>
            <a:r>
              <a:rPr lang="en-IN" dirty="0"/>
              <a:t>The lower limb medially rotates during the swing phase, continuing to medially rotate at heel strike.</a:t>
            </a:r>
          </a:p>
          <a:p>
            <a:pPr algn="just"/>
            <a:r>
              <a:rPr lang="en-IN" dirty="0"/>
              <a:t>The foot pronates at heel strike.</a:t>
            </a:r>
          </a:p>
          <a:p>
            <a:pPr algn="just"/>
            <a:r>
              <a:rPr lang="en-IN" dirty="0"/>
              <a:t>Lateral rotation of the lower limb stance leg begins as the swing leg passes by the stance leg in mid stance position.</a:t>
            </a:r>
          </a:p>
          <a:p>
            <a:pPr marL="0" indent="0" algn="just">
              <a:buNone/>
            </a:pPr>
            <a:r>
              <a:rPr lang="en-IN" b="1" dirty="0"/>
              <a:t> </a:t>
            </a:r>
          </a:p>
          <a:p>
            <a:pPr marL="0" indent="0" algn="just">
              <a:buNone/>
            </a:pPr>
            <a:endParaRPr lang="en-IN" b="1" dirty="0"/>
          </a:p>
        </p:txBody>
      </p:sp>
      <p:sp>
        <p:nvSpPr>
          <p:cNvPr id="4" name="Date Placeholder 3"/>
          <p:cNvSpPr>
            <a:spLocks noGrp="1"/>
          </p:cNvSpPr>
          <p:nvPr>
            <p:ph type="dt" sz="half" idx="10"/>
          </p:nvPr>
        </p:nvSpPr>
        <p:spPr/>
        <p:txBody>
          <a:bodyPr/>
          <a:lstStyle/>
          <a:p>
            <a:fld id="{F182635B-9310-4641-9D63-AAA5B0874655}" type="datetime1">
              <a:rPr lang="en-IN" smtClean="0"/>
              <a:pPr/>
              <a:t>19-06-2024</a:t>
            </a:fld>
            <a:endParaRPr lang="en-IN"/>
          </a:p>
        </p:txBody>
      </p:sp>
      <p:sp>
        <p:nvSpPr>
          <p:cNvPr id="5" name="Footer Placeholder 4"/>
          <p:cNvSpPr>
            <a:spLocks noGrp="1"/>
          </p:cNvSpPr>
          <p:nvPr>
            <p:ph type="ftr" sz="quarter" idx="11"/>
          </p:nvPr>
        </p:nvSpPr>
        <p:spPr/>
        <p:txBody>
          <a:bodyPr/>
          <a:lstStyle/>
          <a:p>
            <a:r>
              <a:rPr lang="en-IN"/>
              <a:t>Kinetics and Kinematics of ADL </a:t>
            </a:r>
          </a:p>
        </p:txBody>
      </p:sp>
      <p:sp>
        <p:nvSpPr>
          <p:cNvPr id="6" name="Slide Number Placeholder 5"/>
          <p:cNvSpPr>
            <a:spLocks noGrp="1"/>
          </p:cNvSpPr>
          <p:nvPr>
            <p:ph type="sldNum" sz="quarter" idx="12"/>
          </p:nvPr>
        </p:nvSpPr>
        <p:spPr/>
        <p:txBody>
          <a:bodyPr/>
          <a:lstStyle/>
          <a:p>
            <a:fld id="{0A6D5E60-A6E0-4CA2-AE91-EF060CA94B7C}" type="slidenum">
              <a:rPr lang="en-IN" smtClean="0"/>
              <a:pPr/>
              <a:t>79</a:t>
            </a:fld>
            <a:endParaRPr lang="en-IN"/>
          </a:p>
        </p:txBody>
      </p:sp>
      <p:pic>
        <p:nvPicPr>
          <p:cNvPr id="1026" name="Picture 2" descr="https://www.physio-pedia.com/images/8/89/Runcycle_full_500x118.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10755" y="0"/>
            <a:ext cx="3781245" cy="222142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370160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Supine to sitting</a:t>
            </a:r>
          </a:p>
        </p:txBody>
      </p:sp>
      <p:sp>
        <p:nvSpPr>
          <p:cNvPr id="3" name="Content Placeholder 2"/>
          <p:cNvSpPr>
            <a:spLocks noGrp="1"/>
          </p:cNvSpPr>
          <p:nvPr>
            <p:ph idx="1"/>
          </p:nvPr>
        </p:nvSpPr>
        <p:spPr>
          <a:xfrm>
            <a:off x="1097280" y="2196352"/>
            <a:ext cx="10058400" cy="3672741"/>
          </a:xfrm>
        </p:spPr>
        <p:txBody>
          <a:bodyPr>
            <a:normAutofit/>
          </a:bodyPr>
          <a:lstStyle/>
          <a:p>
            <a:pPr marL="0" indent="0">
              <a:buNone/>
            </a:pPr>
            <a:r>
              <a:rPr lang="en-IN" dirty="0"/>
              <a:t>Kinematics – Joint Motion </a:t>
            </a:r>
          </a:p>
          <a:p>
            <a:r>
              <a:rPr lang="en-IN" dirty="0"/>
              <a:t>Head turns to the right , the neck rotates and laterally flexes to the right and the trunk flexes  slightly and rotates to the right </a:t>
            </a:r>
          </a:p>
          <a:p>
            <a:r>
              <a:rPr lang="en-IN" dirty="0"/>
              <a:t>Neck  and trunk  continue to move in flexion , rotation and lateral flexion.</a:t>
            </a:r>
          </a:p>
          <a:p>
            <a:r>
              <a:rPr lang="en-IN" dirty="0"/>
              <a:t>The left side of the pelvis rotates forward, the left hip flexes and adducts, the knee flexes, and the ankle and foot is either held in neutral or assists by pushing off the floor in neutral or in slight Plantar flexion </a:t>
            </a:r>
          </a:p>
        </p:txBody>
      </p:sp>
      <p:sp>
        <p:nvSpPr>
          <p:cNvPr id="6" name="Date Placeholder 5"/>
          <p:cNvSpPr>
            <a:spLocks noGrp="1"/>
          </p:cNvSpPr>
          <p:nvPr>
            <p:ph type="dt" sz="half" idx="10"/>
          </p:nvPr>
        </p:nvSpPr>
        <p:spPr/>
        <p:txBody>
          <a:bodyPr/>
          <a:lstStyle/>
          <a:p>
            <a:fld id="{E55912CE-04D4-446B-8E45-C5ADFA975C05}" type="datetime1">
              <a:rPr lang="en-IN" smtClean="0"/>
              <a:pPr/>
              <a:t>19-06-2024</a:t>
            </a:fld>
            <a:endParaRPr lang="en-IN"/>
          </a:p>
        </p:txBody>
      </p:sp>
      <p:sp>
        <p:nvSpPr>
          <p:cNvPr id="7" name="Footer Placeholder 6"/>
          <p:cNvSpPr>
            <a:spLocks noGrp="1"/>
          </p:cNvSpPr>
          <p:nvPr>
            <p:ph type="ftr" sz="quarter" idx="11"/>
          </p:nvPr>
        </p:nvSpPr>
        <p:spPr/>
        <p:txBody>
          <a:bodyPr/>
          <a:lstStyle/>
          <a:p>
            <a:r>
              <a:rPr lang="en-IN"/>
              <a:t>Kinetics and Kinematics of ADL </a:t>
            </a:r>
          </a:p>
        </p:txBody>
      </p:sp>
      <p:sp>
        <p:nvSpPr>
          <p:cNvPr id="8" name="Slide Number Placeholder 7"/>
          <p:cNvSpPr>
            <a:spLocks noGrp="1"/>
          </p:cNvSpPr>
          <p:nvPr>
            <p:ph type="sldNum" sz="quarter" idx="12"/>
          </p:nvPr>
        </p:nvSpPr>
        <p:spPr/>
        <p:txBody>
          <a:bodyPr/>
          <a:lstStyle/>
          <a:p>
            <a:fld id="{0A6D5E60-A6E0-4CA2-AE91-EF060CA94B7C}" type="slidenum">
              <a:rPr lang="en-IN" smtClean="0"/>
              <a:pPr/>
              <a:t>8</a:t>
            </a:fld>
            <a:endParaRPr lang="en-IN"/>
          </a:p>
        </p:txBody>
      </p:sp>
      <p:pic>
        <p:nvPicPr>
          <p:cNvPr id="4" name="Picture 3"/>
          <p:cNvPicPr>
            <a:picLocks noChangeAspect="1"/>
          </p:cNvPicPr>
          <p:nvPr/>
        </p:nvPicPr>
        <p:blipFill>
          <a:blip r:embed="rId2"/>
          <a:stretch>
            <a:fillRect/>
          </a:stretch>
        </p:blipFill>
        <p:spPr>
          <a:xfrm>
            <a:off x="5932080" y="308276"/>
            <a:ext cx="2992800" cy="1791669"/>
          </a:xfrm>
          <a:prstGeom prst="rect">
            <a:avLst/>
          </a:prstGeom>
        </p:spPr>
      </p:pic>
      <p:pic>
        <p:nvPicPr>
          <p:cNvPr id="5" name="Picture 4"/>
          <p:cNvPicPr>
            <a:picLocks noChangeAspect="1"/>
          </p:cNvPicPr>
          <p:nvPr/>
        </p:nvPicPr>
        <p:blipFill>
          <a:blip r:embed="rId3"/>
          <a:stretch>
            <a:fillRect/>
          </a:stretch>
        </p:blipFill>
        <p:spPr>
          <a:xfrm>
            <a:off x="9117920" y="308276"/>
            <a:ext cx="2992800" cy="1791669"/>
          </a:xfrm>
          <a:prstGeom prst="rect">
            <a:avLst/>
          </a:prstGeom>
        </p:spPr>
      </p:pic>
    </p:spTree>
    <p:extLst>
      <p:ext uri="{BB962C8B-B14F-4D97-AF65-F5344CB8AC3E}">
        <p14:creationId xmlns:p14="http://schemas.microsoft.com/office/powerpoint/2010/main" xmlns="" val="14024611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t>RUNNING </a:t>
            </a:r>
          </a:p>
        </p:txBody>
      </p:sp>
      <p:sp>
        <p:nvSpPr>
          <p:cNvPr id="3" name="Content Placeholder 2"/>
          <p:cNvSpPr>
            <a:spLocks noGrp="1"/>
          </p:cNvSpPr>
          <p:nvPr>
            <p:ph idx="1"/>
          </p:nvPr>
        </p:nvSpPr>
        <p:spPr/>
        <p:txBody>
          <a:bodyPr>
            <a:normAutofit/>
          </a:bodyPr>
          <a:lstStyle/>
          <a:p>
            <a:pPr marL="0" indent="0" algn="just">
              <a:buNone/>
            </a:pPr>
            <a:r>
              <a:rPr lang="en-IN" b="1" dirty="0"/>
              <a:t>Kinetics- Muscle activity  </a:t>
            </a:r>
          </a:p>
          <a:p>
            <a:pPr algn="just"/>
            <a:r>
              <a:rPr lang="en-IN" b="1" dirty="0"/>
              <a:t>Gluteus </a:t>
            </a:r>
            <a:r>
              <a:rPr lang="en-IN" b="1" dirty="0" err="1"/>
              <a:t>maximus</a:t>
            </a:r>
            <a:r>
              <a:rPr lang="en-IN" b="1" dirty="0"/>
              <a:t> and gluteus </a:t>
            </a:r>
            <a:r>
              <a:rPr lang="en-IN" b="1" dirty="0" err="1"/>
              <a:t>medius</a:t>
            </a:r>
            <a:r>
              <a:rPr lang="en-IN" dirty="0"/>
              <a:t> are both active at the beginning of stance phase, and also at the end of swing phase.</a:t>
            </a:r>
          </a:p>
          <a:p>
            <a:pPr algn="just"/>
            <a:r>
              <a:rPr lang="en-IN" b="1" dirty="0"/>
              <a:t>TFL</a:t>
            </a:r>
            <a:r>
              <a:rPr lang="en-IN" dirty="0"/>
              <a:t> is active from the beginning of stance, and also the end of swing phase. It is also active between early and mid swing.</a:t>
            </a:r>
          </a:p>
          <a:p>
            <a:pPr algn="just"/>
            <a:r>
              <a:rPr lang="en-IN" b="1" dirty="0"/>
              <a:t>Adductor Magnus</a:t>
            </a:r>
            <a:r>
              <a:rPr lang="en-IN" dirty="0"/>
              <a:t> is active for about 25% of cycle, from late stance to early part of swing phase.</a:t>
            </a:r>
          </a:p>
          <a:p>
            <a:pPr algn="just"/>
            <a:r>
              <a:rPr lang="en-IN" b="1" dirty="0" err="1"/>
              <a:t>Iliopsoas</a:t>
            </a:r>
            <a:r>
              <a:rPr lang="en-IN" b="1" dirty="0"/>
              <a:t> </a:t>
            </a:r>
            <a:r>
              <a:rPr lang="en-IN" dirty="0"/>
              <a:t>activity occurs during swing phase for 35-60% of cycle.</a:t>
            </a:r>
          </a:p>
          <a:p>
            <a:pPr algn="just"/>
            <a:r>
              <a:rPr lang="en-IN" b="1" dirty="0"/>
              <a:t>Quadriceps </a:t>
            </a:r>
            <a:r>
              <a:rPr lang="en-IN" dirty="0"/>
              <a:t>works in an eccentric manner for the initial 10% of the stance phase. Its role is to control knee flexion as the knee goes through rapid flexion.</a:t>
            </a:r>
            <a:endParaRPr lang="en-IN" b="1" dirty="0"/>
          </a:p>
        </p:txBody>
      </p:sp>
      <p:sp>
        <p:nvSpPr>
          <p:cNvPr id="4" name="Date Placeholder 3"/>
          <p:cNvSpPr>
            <a:spLocks noGrp="1"/>
          </p:cNvSpPr>
          <p:nvPr>
            <p:ph type="dt" sz="half" idx="10"/>
          </p:nvPr>
        </p:nvSpPr>
        <p:spPr/>
        <p:txBody>
          <a:bodyPr/>
          <a:lstStyle/>
          <a:p>
            <a:fld id="{ADCFDCB7-6395-4E95-8656-1739AE0C4F55}" type="datetime1">
              <a:rPr lang="en-IN" smtClean="0"/>
              <a:pPr/>
              <a:t>19-06-2024</a:t>
            </a:fld>
            <a:endParaRPr lang="en-IN"/>
          </a:p>
        </p:txBody>
      </p:sp>
      <p:sp>
        <p:nvSpPr>
          <p:cNvPr id="5" name="Footer Placeholder 4"/>
          <p:cNvSpPr>
            <a:spLocks noGrp="1"/>
          </p:cNvSpPr>
          <p:nvPr>
            <p:ph type="ftr" sz="quarter" idx="11"/>
          </p:nvPr>
        </p:nvSpPr>
        <p:spPr/>
        <p:txBody>
          <a:bodyPr/>
          <a:lstStyle/>
          <a:p>
            <a:r>
              <a:rPr lang="en-IN"/>
              <a:t>Kinetics and Kinematics of ADL </a:t>
            </a:r>
          </a:p>
        </p:txBody>
      </p:sp>
      <p:sp>
        <p:nvSpPr>
          <p:cNvPr id="6" name="Slide Number Placeholder 5"/>
          <p:cNvSpPr>
            <a:spLocks noGrp="1"/>
          </p:cNvSpPr>
          <p:nvPr>
            <p:ph type="sldNum" sz="quarter" idx="12"/>
          </p:nvPr>
        </p:nvSpPr>
        <p:spPr/>
        <p:txBody>
          <a:bodyPr/>
          <a:lstStyle/>
          <a:p>
            <a:fld id="{0A6D5E60-A6E0-4CA2-AE91-EF060CA94B7C}" type="slidenum">
              <a:rPr lang="en-IN" smtClean="0"/>
              <a:pPr/>
              <a:t>80</a:t>
            </a:fld>
            <a:endParaRPr lang="en-IN"/>
          </a:p>
        </p:txBody>
      </p:sp>
      <p:pic>
        <p:nvPicPr>
          <p:cNvPr id="1026" name="Picture 2" descr="https://www.physio-pedia.com/images/8/89/Runcycle_full_500x118.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10755" y="0"/>
            <a:ext cx="3781245" cy="222142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912281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t>RUNNING </a:t>
            </a:r>
          </a:p>
        </p:txBody>
      </p:sp>
      <p:sp>
        <p:nvSpPr>
          <p:cNvPr id="3" name="Content Placeholder 2"/>
          <p:cNvSpPr>
            <a:spLocks noGrp="1"/>
          </p:cNvSpPr>
          <p:nvPr>
            <p:ph idx="1"/>
          </p:nvPr>
        </p:nvSpPr>
        <p:spPr/>
        <p:txBody>
          <a:bodyPr>
            <a:normAutofit/>
          </a:bodyPr>
          <a:lstStyle/>
          <a:p>
            <a:pPr marL="0" indent="0" algn="just">
              <a:buNone/>
            </a:pPr>
            <a:r>
              <a:rPr lang="en-IN" b="1" dirty="0"/>
              <a:t>Kinetics- Muscle activity  </a:t>
            </a:r>
          </a:p>
          <a:p>
            <a:pPr algn="just"/>
            <a:r>
              <a:rPr lang="en-IN" b="1" dirty="0"/>
              <a:t>Medial Hamstrings</a:t>
            </a:r>
            <a:r>
              <a:rPr lang="en-IN" dirty="0"/>
              <a:t> become active at the beginning of the stance phase(18-28% of stance), they are also active throughout much of the swing phase(40-58% of initial swing then the last 20% of swing). They acting to extend the hip and control the knee through concentric contraction. in late swing, the hamstrings act eccentrically to control knee extension and take the hip into extension again.</a:t>
            </a:r>
          </a:p>
          <a:p>
            <a:pPr marL="0" indent="0" algn="just">
              <a:buNone/>
            </a:pPr>
            <a:endParaRPr lang="en-IN" b="1" dirty="0"/>
          </a:p>
        </p:txBody>
      </p:sp>
      <p:sp>
        <p:nvSpPr>
          <p:cNvPr id="4" name="Date Placeholder 3"/>
          <p:cNvSpPr>
            <a:spLocks noGrp="1"/>
          </p:cNvSpPr>
          <p:nvPr>
            <p:ph type="dt" sz="half" idx="10"/>
          </p:nvPr>
        </p:nvSpPr>
        <p:spPr/>
        <p:txBody>
          <a:bodyPr/>
          <a:lstStyle/>
          <a:p>
            <a:fld id="{F28E5A6F-A85F-4013-867C-74D55B9525B3}" type="datetime1">
              <a:rPr lang="en-IN" smtClean="0"/>
              <a:pPr/>
              <a:t>19-06-2024</a:t>
            </a:fld>
            <a:endParaRPr lang="en-IN"/>
          </a:p>
        </p:txBody>
      </p:sp>
      <p:sp>
        <p:nvSpPr>
          <p:cNvPr id="5" name="Footer Placeholder 4"/>
          <p:cNvSpPr>
            <a:spLocks noGrp="1"/>
          </p:cNvSpPr>
          <p:nvPr>
            <p:ph type="ftr" sz="quarter" idx="11"/>
          </p:nvPr>
        </p:nvSpPr>
        <p:spPr/>
        <p:txBody>
          <a:bodyPr/>
          <a:lstStyle/>
          <a:p>
            <a:r>
              <a:rPr lang="en-IN"/>
              <a:t>Kinetics and Kinematics of ADL </a:t>
            </a:r>
          </a:p>
        </p:txBody>
      </p:sp>
      <p:sp>
        <p:nvSpPr>
          <p:cNvPr id="6" name="Slide Number Placeholder 5"/>
          <p:cNvSpPr>
            <a:spLocks noGrp="1"/>
          </p:cNvSpPr>
          <p:nvPr>
            <p:ph type="sldNum" sz="quarter" idx="12"/>
          </p:nvPr>
        </p:nvSpPr>
        <p:spPr/>
        <p:txBody>
          <a:bodyPr/>
          <a:lstStyle/>
          <a:p>
            <a:fld id="{0A6D5E60-A6E0-4CA2-AE91-EF060CA94B7C}" type="slidenum">
              <a:rPr lang="en-IN" smtClean="0"/>
              <a:pPr/>
              <a:t>81</a:t>
            </a:fld>
            <a:endParaRPr lang="en-IN"/>
          </a:p>
        </p:txBody>
      </p:sp>
      <p:pic>
        <p:nvPicPr>
          <p:cNvPr id="1026" name="Picture 2" descr="https://www.physio-pedia.com/images/8/89/Runcycle_full_500x118.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10755" y="0"/>
            <a:ext cx="3781245" cy="2221428"/>
          </a:xfrm>
          <a:prstGeom prst="rect">
            <a:avLst/>
          </a:prstGeom>
          <a:noFill/>
          <a:extLst>
            <a:ext uri="{909E8E84-426E-40DD-AFC4-6F175D3DCCD1}">
              <a14:hiddenFill xmlns:a14="http://schemas.microsoft.com/office/drawing/2010/main" xmlns="">
                <a:solidFill>
                  <a:srgbClr val="FFFFFF"/>
                </a:solidFill>
              </a14:hiddenFill>
            </a:ext>
          </a:extLst>
        </p:spPr>
      </p:pic>
      <p:pic>
        <p:nvPicPr>
          <p:cNvPr id="4098" name="Picture 2" descr="Embed MP4 in HTML Tags for Improved GIF-Like Experience">
            <a:extLst>
              <a:ext uri="{FF2B5EF4-FFF2-40B4-BE49-F238E27FC236}">
                <a16:creationId xmlns:a16="http://schemas.microsoft.com/office/drawing/2014/main" xmlns="" id="{E0B88F46-B123-79DA-8F5D-5F1D1A15CA86}"/>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699497" y="4289612"/>
            <a:ext cx="6667500" cy="2057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801750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t>RUNNING </a:t>
            </a:r>
          </a:p>
        </p:txBody>
      </p:sp>
      <p:sp>
        <p:nvSpPr>
          <p:cNvPr id="3" name="Content Placeholder 2"/>
          <p:cNvSpPr>
            <a:spLocks noGrp="1"/>
          </p:cNvSpPr>
          <p:nvPr>
            <p:ph idx="1"/>
          </p:nvPr>
        </p:nvSpPr>
        <p:spPr/>
        <p:txBody>
          <a:bodyPr>
            <a:normAutofit/>
          </a:bodyPr>
          <a:lstStyle/>
          <a:p>
            <a:pPr marL="0" indent="0" algn="just">
              <a:buNone/>
            </a:pPr>
            <a:r>
              <a:rPr lang="en-IN" b="1" dirty="0"/>
              <a:t>Kinetics- Muscle activity</a:t>
            </a:r>
          </a:p>
          <a:p>
            <a:pPr algn="just"/>
            <a:r>
              <a:rPr lang="en-IN" b="1" dirty="0"/>
              <a:t>Gastrocnemius </a:t>
            </a:r>
            <a:r>
              <a:rPr lang="en-IN" dirty="0"/>
              <a:t>muscle activity starts just after loading at heel strike, remaining active up until 15% of the gait cycle( this is where its activity begins in walking). It then re-starts its activity in the last 15% of the swing phase.</a:t>
            </a:r>
          </a:p>
          <a:p>
            <a:pPr algn="just"/>
            <a:r>
              <a:rPr lang="en-IN" b="1" dirty="0" err="1"/>
              <a:t>Tibialis</a:t>
            </a:r>
            <a:r>
              <a:rPr lang="en-IN" b="1" dirty="0"/>
              <a:t> anterior</a:t>
            </a:r>
            <a:r>
              <a:rPr lang="en-IN" dirty="0"/>
              <a:t> muscle is active through both stance and swing phases in running. It is active for about 73% of the cycle (compared to 54% when walking). </a:t>
            </a:r>
          </a:p>
          <a:p>
            <a:pPr algn="just"/>
            <a:r>
              <a:rPr lang="en-IN" dirty="0"/>
              <a:t>The swing phase when running, is 62% of the total gait cycle, compared to 40% when walking, so TA is considerably more active when running. Its activity is mainly concentric or isometric, enabling the foot to clear the support surface during the swing phase of the running gait.</a:t>
            </a:r>
          </a:p>
          <a:p>
            <a:pPr marL="0" indent="0" algn="just">
              <a:buNone/>
            </a:pPr>
            <a:r>
              <a:rPr lang="en-IN" b="1" dirty="0"/>
              <a:t>  </a:t>
            </a:r>
          </a:p>
          <a:p>
            <a:pPr marL="0" indent="0" algn="just">
              <a:buNone/>
            </a:pPr>
            <a:endParaRPr lang="en-IN" b="1" dirty="0"/>
          </a:p>
        </p:txBody>
      </p:sp>
      <p:sp>
        <p:nvSpPr>
          <p:cNvPr id="4" name="Date Placeholder 3"/>
          <p:cNvSpPr>
            <a:spLocks noGrp="1"/>
          </p:cNvSpPr>
          <p:nvPr>
            <p:ph type="dt" sz="half" idx="10"/>
          </p:nvPr>
        </p:nvSpPr>
        <p:spPr/>
        <p:txBody>
          <a:bodyPr/>
          <a:lstStyle/>
          <a:p>
            <a:fld id="{5D9D15E4-7C23-463A-9104-6B4A11599596}" type="datetime1">
              <a:rPr lang="en-IN" smtClean="0"/>
              <a:pPr/>
              <a:t>19-06-2024</a:t>
            </a:fld>
            <a:endParaRPr lang="en-IN"/>
          </a:p>
        </p:txBody>
      </p:sp>
      <p:sp>
        <p:nvSpPr>
          <p:cNvPr id="5" name="Footer Placeholder 4"/>
          <p:cNvSpPr>
            <a:spLocks noGrp="1"/>
          </p:cNvSpPr>
          <p:nvPr>
            <p:ph type="ftr" sz="quarter" idx="11"/>
          </p:nvPr>
        </p:nvSpPr>
        <p:spPr/>
        <p:txBody>
          <a:bodyPr/>
          <a:lstStyle/>
          <a:p>
            <a:r>
              <a:rPr lang="en-IN"/>
              <a:t>Kinetics and Kinematics of ADL </a:t>
            </a:r>
          </a:p>
        </p:txBody>
      </p:sp>
      <p:sp>
        <p:nvSpPr>
          <p:cNvPr id="6" name="Slide Number Placeholder 5"/>
          <p:cNvSpPr>
            <a:spLocks noGrp="1"/>
          </p:cNvSpPr>
          <p:nvPr>
            <p:ph type="sldNum" sz="quarter" idx="12"/>
          </p:nvPr>
        </p:nvSpPr>
        <p:spPr/>
        <p:txBody>
          <a:bodyPr/>
          <a:lstStyle/>
          <a:p>
            <a:fld id="{0A6D5E60-A6E0-4CA2-AE91-EF060CA94B7C}" type="slidenum">
              <a:rPr lang="en-IN" smtClean="0"/>
              <a:pPr/>
              <a:t>82</a:t>
            </a:fld>
            <a:endParaRPr lang="en-IN"/>
          </a:p>
        </p:txBody>
      </p:sp>
      <p:pic>
        <p:nvPicPr>
          <p:cNvPr id="1026" name="Picture 2" descr="https://www.physio-pedia.com/images/8/89/Runcycle_full_500x118.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10755" y="0"/>
            <a:ext cx="3781245" cy="222142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083312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effectLst>
                  <a:outerShdw blurRad="38100" dist="38100" dir="2700000" algn="tl">
                    <a:srgbClr val="000000">
                      <a:alpha val="43137"/>
                    </a:srgbClr>
                  </a:outerShdw>
                </a:effectLst>
              </a:rPr>
              <a:t>PUSHING AND PULLING </a:t>
            </a:r>
          </a:p>
        </p:txBody>
      </p:sp>
      <p:sp>
        <p:nvSpPr>
          <p:cNvPr id="3" name="Content Placeholder 2"/>
          <p:cNvSpPr>
            <a:spLocks noGrp="1"/>
          </p:cNvSpPr>
          <p:nvPr>
            <p:ph idx="1"/>
          </p:nvPr>
        </p:nvSpPr>
        <p:spPr/>
        <p:txBody>
          <a:bodyPr/>
          <a:lstStyle/>
          <a:p>
            <a:r>
              <a:rPr lang="en-IN" dirty="0"/>
              <a:t>The initial stage of the pull or push requires increase in isometric muscular activity of numerous muscles to overcome friction.</a:t>
            </a:r>
          </a:p>
          <a:p>
            <a:r>
              <a:rPr lang="en-IN" dirty="0"/>
              <a:t>Whether the muscular activity is flexor or extensor will depend on whether a pull or a push is being performed and also on the posture adopted as shown in figure.</a:t>
            </a:r>
          </a:p>
          <a:p>
            <a:r>
              <a:rPr lang="en-IN" dirty="0"/>
              <a:t>Pulling and pushing require activity of the spinal extensors and flexors, respectively.</a:t>
            </a:r>
          </a:p>
          <a:p>
            <a:r>
              <a:rPr lang="en-IN" dirty="0"/>
              <a:t>Shoulder , elbow, wrist and hip position vary </a:t>
            </a:r>
          </a:p>
        </p:txBody>
      </p:sp>
      <p:sp>
        <p:nvSpPr>
          <p:cNvPr id="5" name="Date Placeholder 4"/>
          <p:cNvSpPr>
            <a:spLocks noGrp="1"/>
          </p:cNvSpPr>
          <p:nvPr>
            <p:ph type="dt" sz="half" idx="10"/>
          </p:nvPr>
        </p:nvSpPr>
        <p:spPr/>
        <p:txBody>
          <a:bodyPr/>
          <a:lstStyle/>
          <a:p>
            <a:fld id="{A3A495AD-9088-494D-B5B9-3040B2EB81BF}" type="datetime1">
              <a:rPr lang="en-IN" smtClean="0"/>
              <a:pPr/>
              <a:t>19-06-2024</a:t>
            </a:fld>
            <a:endParaRPr lang="en-IN"/>
          </a:p>
        </p:txBody>
      </p:sp>
      <p:sp>
        <p:nvSpPr>
          <p:cNvPr id="6" name="Footer Placeholder 5"/>
          <p:cNvSpPr>
            <a:spLocks noGrp="1"/>
          </p:cNvSpPr>
          <p:nvPr>
            <p:ph type="ftr" sz="quarter" idx="11"/>
          </p:nvPr>
        </p:nvSpPr>
        <p:spPr/>
        <p:txBody>
          <a:bodyPr/>
          <a:lstStyle/>
          <a:p>
            <a:r>
              <a:rPr lang="en-IN"/>
              <a:t>Kinetics and Kinematics of ADL </a:t>
            </a:r>
          </a:p>
        </p:txBody>
      </p:sp>
      <p:sp>
        <p:nvSpPr>
          <p:cNvPr id="7" name="Slide Number Placeholder 6"/>
          <p:cNvSpPr>
            <a:spLocks noGrp="1"/>
          </p:cNvSpPr>
          <p:nvPr>
            <p:ph type="sldNum" sz="quarter" idx="12"/>
          </p:nvPr>
        </p:nvSpPr>
        <p:spPr/>
        <p:txBody>
          <a:bodyPr/>
          <a:lstStyle/>
          <a:p>
            <a:fld id="{0A6D5E60-A6E0-4CA2-AE91-EF060CA94B7C}" type="slidenum">
              <a:rPr lang="en-IN" smtClean="0"/>
              <a:pPr/>
              <a:t>83</a:t>
            </a:fld>
            <a:endParaRPr lang="en-IN"/>
          </a:p>
        </p:txBody>
      </p:sp>
      <p:pic>
        <p:nvPicPr>
          <p:cNvPr id="4" name="Picture 3"/>
          <p:cNvPicPr>
            <a:picLocks noChangeAspect="1"/>
          </p:cNvPicPr>
          <p:nvPr/>
        </p:nvPicPr>
        <p:blipFill>
          <a:blip r:embed="rId2"/>
          <a:stretch>
            <a:fillRect/>
          </a:stretch>
        </p:blipFill>
        <p:spPr>
          <a:xfrm>
            <a:off x="8141971" y="4422775"/>
            <a:ext cx="3792600" cy="2895000"/>
          </a:xfrm>
          <a:prstGeom prst="rect">
            <a:avLst/>
          </a:prstGeom>
        </p:spPr>
      </p:pic>
    </p:spTree>
    <p:extLst>
      <p:ext uri="{BB962C8B-B14F-4D97-AF65-F5344CB8AC3E}">
        <p14:creationId xmlns:p14="http://schemas.microsoft.com/office/powerpoint/2010/main" xmlns="" val="396091189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0947" y="382378"/>
            <a:ext cx="10515600" cy="1325563"/>
          </a:xfrm>
        </p:spPr>
        <p:txBody>
          <a:bodyPr/>
          <a:lstStyle/>
          <a:p>
            <a:r>
              <a:rPr lang="en-IN" dirty="0"/>
              <a:t>PUSHING </a:t>
            </a:r>
          </a:p>
        </p:txBody>
      </p:sp>
      <p:sp>
        <p:nvSpPr>
          <p:cNvPr id="3" name="Content Placeholder 2"/>
          <p:cNvSpPr>
            <a:spLocks noGrp="1"/>
          </p:cNvSpPr>
          <p:nvPr>
            <p:ph idx="1"/>
          </p:nvPr>
        </p:nvSpPr>
        <p:spPr/>
        <p:txBody>
          <a:bodyPr>
            <a:normAutofit/>
          </a:bodyPr>
          <a:lstStyle/>
          <a:p>
            <a:pPr algn="just"/>
            <a:endParaRPr lang="en-IN" dirty="0"/>
          </a:p>
          <a:p>
            <a:pPr algn="just"/>
            <a:r>
              <a:rPr lang="en-IN" dirty="0"/>
              <a:t>In pushing, the first is to remove arm moments from the linkage by applying force with the upper torso directly against the load as shown in figure.</a:t>
            </a:r>
          </a:p>
          <a:p>
            <a:pPr algn="just"/>
            <a:r>
              <a:rPr lang="en-IN" dirty="0"/>
              <a:t>Pushing with the back against the load is preferable since the force is distributed over a large area of the back, leading to reduced pressure on any single part.</a:t>
            </a:r>
          </a:p>
          <a:p>
            <a:pPr algn="just"/>
            <a:r>
              <a:rPr lang="en-IN" dirty="0"/>
              <a:t>With the application of high forces from the feet, the elbow extensors and wrist flexors must work strongly, so there is considerable danger of the elbows collapsing into flexion and the wrist into extension</a:t>
            </a:r>
          </a:p>
          <a:p>
            <a:pPr algn="just"/>
            <a:endParaRPr lang="en-IN" dirty="0"/>
          </a:p>
        </p:txBody>
      </p:sp>
      <p:sp>
        <p:nvSpPr>
          <p:cNvPr id="6" name="Date Placeholder 5"/>
          <p:cNvSpPr>
            <a:spLocks noGrp="1"/>
          </p:cNvSpPr>
          <p:nvPr>
            <p:ph type="dt" sz="half" idx="10"/>
          </p:nvPr>
        </p:nvSpPr>
        <p:spPr/>
        <p:txBody>
          <a:bodyPr/>
          <a:lstStyle/>
          <a:p>
            <a:fld id="{C8621773-60B9-4CFC-A4E2-67DA50247B99}" type="datetime1">
              <a:rPr lang="en-IN" smtClean="0"/>
              <a:pPr/>
              <a:t>19-06-2024</a:t>
            </a:fld>
            <a:endParaRPr lang="en-IN"/>
          </a:p>
        </p:txBody>
      </p:sp>
      <p:sp>
        <p:nvSpPr>
          <p:cNvPr id="7" name="Footer Placeholder 6"/>
          <p:cNvSpPr>
            <a:spLocks noGrp="1"/>
          </p:cNvSpPr>
          <p:nvPr>
            <p:ph type="ftr" sz="quarter" idx="11"/>
          </p:nvPr>
        </p:nvSpPr>
        <p:spPr/>
        <p:txBody>
          <a:bodyPr/>
          <a:lstStyle/>
          <a:p>
            <a:r>
              <a:rPr lang="en-IN"/>
              <a:t>Kinetics and Kinematics of ADL </a:t>
            </a:r>
          </a:p>
        </p:txBody>
      </p:sp>
      <p:sp>
        <p:nvSpPr>
          <p:cNvPr id="8" name="Slide Number Placeholder 7"/>
          <p:cNvSpPr>
            <a:spLocks noGrp="1"/>
          </p:cNvSpPr>
          <p:nvPr>
            <p:ph type="sldNum" sz="quarter" idx="12"/>
          </p:nvPr>
        </p:nvSpPr>
        <p:spPr/>
        <p:txBody>
          <a:bodyPr/>
          <a:lstStyle/>
          <a:p>
            <a:fld id="{0A6D5E60-A6E0-4CA2-AE91-EF060CA94B7C}" type="slidenum">
              <a:rPr lang="en-IN" smtClean="0"/>
              <a:pPr/>
              <a:t>84</a:t>
            </a:fld>
            <a:endParaRPr lang="en-IN"/>
          </a:p>
        </p:txBody>
      </p:sp>
      <p:pic>
        <p:nvPicPr>
          <p:cNvPr id="4" name="Picture 3"/>
          <p:cNvPicPr>
            <a:picLocks noChangeAspect="1"/>
          </p:cNvPicPr>
          <p:nvPr/>
        </p:nvPicPr>
        <p:blipFill>
          <a:blip r:embed="rId2"/>
          <a:stretch>
            <a:fillRect/>
          </a:stretch>
        </p:blipFill>
        <p:spPr>
          <a:xfrm>
            <a:off x="7978299" y="0"/>
            <a:ext cx="4213701" cy="2273555"/>
          </a:xfrm>
          <a:prstGeom prst="rect">
            <a:avLst/>
          </a:prstGeom>
        </p:spPr>
      </p:pic>
    </p:spTree>
    <p:extLst>
      <p:ext uri="{BB962C8B-B14F-4D97-AF65-F5344CB8AC3E}">
        <p14:creationId xmlns:p14="http://schemas.microsoft.com/office/powerpoint/2010/main" xmlns="" val="597024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PULLING  </a:t>
            </a:r>
          </a:p>
        </p:txBody>
      </p:sp>
      <p:sp>
        <p:nvSpPr>
          <p:cNvPr id="3" name="Content Placeholder 2"/>
          <p:cNvSpPr>
            <a:spLocks noGrp="1"/>
          </p:cNvSpPr>
          <p:nvPr>
            <p:ph idx="1"/>
          </p:nvPr>
        </p:nvSpPr>
        <p:spPr/>
        <p:txBody>
          <a:bodyPr>
            <a:normAutofit/>
          </a:bodyPr>
          <a:lstStyle/>
          <a:p>
            <a:pPr algn="just"/>
            <a:endParaRPr lang="en-IN" dirty="0"/>
          </a:p>
          <a:p>
            <a:pPr algn="just"/>
            <a:r>
              <a:rPr lang="en-IN" dirty="0"/>
              <a:t>Pulling is easier than pushing from a biomechanical viewpoint, mainly due to the difference in </a:t>
            </a:r>
            <a:r>
              <a:rPr lang="en-IN" dirty="0" err="1"/>
              <a:t>behavior</a:t>
            </a:r>
            <a:r>
              <a:rPr lang="en-IN" dirty="0"/>
              <a:t> of the arm musculature in the two activities. </a:t>
            </a:r>
          </a:p>
          <a:p>
            <a:pPr algn="just"/>
            <a:r>
              <a:rPr lang="en-IN" dirty="0"/>
              <a:t>Contraction of the leg and trunk muscles produces forces at the shoulder joints that must be transmitted to the cart by the arms.</a:t>
            </a:r>
          </a:p>
          <a:p>
            <a:pPr algn="just"/>
            <a:r>
              <a:rPr lang="en-IN" dirty="0"/>
              <a:t>With the application of high forces from the feet, the elbow extensors and wrist flexors must work strongly, so there is considerable danger of the elbows collapsing into flexion and the wrist into extension</a:t>
            </a:r>
          </a:p>
        </p:txBody>
      </p:sp>
      <p:sp>
        <p:nvSpPr>
          <p:cNvPr id="5" name="Date Placeholder 4"/>
          <p:cNvSpPr>
            <a:spLocks noGrp="1"/>
          </p:cNvSpPr>
          <p:nvPr>
            <p:ph type="dt" sz="half" idx="10"/>
          </p:nvPr>
        </p:nvSpPr>
        <p:spPr/>
        <p:txBody>
          <a:bodyPr/>
          <a:lstStyle/>
          <a:p>
            <a:fld id="{A46D6F16-EE5B-400E-ACDC-4ABB01612E53}" type="datetime1">
              <a:rPr lang="en-IN" smtClean="0"/>
              <a:pPr/>
              <a:t>19-06-2024</a:t>
            </a:fld>
            <a:endParaRPr lang="en-IN"/>
          </a:p>
        </p:txBody>
      </p:sp>
      <p:sp>
        <p:nvSpPr>
          <p:cNvPr id="6" name="Footer Placeholder 5"/>
          <p:cNvSpPr>
            <a:spLocks noGrp="1"/>
          </p:cNvSpPr>
          <p:nvPr>
            <p:ph type="ftr" sz="quarter" idx="11"/>
          </p:nvPr>
        </p:nvSpPr>
        <p:spPr/>
        <p:txBody>
          <a:bodyPr/>
          <a:lstStyle/>
          <a:p>
            <a:r>
              <a:rPr lang="en-IN"/>
              <a:t>Kinetics and Kinematics of ADL </a:t>
            </a:r>
          </a:p>
        </p:txBody>
      </p:sp>
      <p:sp>
        <p:nvSpPr>
          <p:cNvPr id="7" name="Slide Number Placeholder 6"/>
          <p:cNvSpPr>
            <a:spLocks noGrp="1"/>
          </p:cNvSpPr>
          <p:nvPr>
            <p:ph type="sldNum" sz="quarter" idx="12"/>
          </p:nvPr>
        </p:nvSpPr>
        <p:spPr/>
        <p:txBody>
          <a:bodyPr/>
          <a:lstStyle/>
          <a:p>
            <a:fld id="{0A6D5E60-A6E0-4CA2-AE91-EF060CA94B7C}" type="slidenum">
              <a:rPr lang="en-IN" smtClean="0"/>
              <a:pPr/>
              <a:t>85</a:t>
            </a:fld>
            <a:endParaRPr lang="en-IN"/>
          </a:p>
        </p:txBody>
      </p:sp>
      <p:pic>
        <p:nvPicPr>
          <p:cNvPr id="4" name="Picture 3"/>
          <p:cNvPicPr>
            <a:picLocks noChangeAspect="1"/>
          </p:cNvPicPr>
          <p:nvPr/>
        </p:nvPicPr>
        <p:blipFill>
          <a:blip r:embed="rId2"/>
          <a:stretch>
            <a:fillRect/>
          </a:stretch>
        </p:blipFill>
        <p:spPr>
          <a:xfrm>
            <a:off x="7978299" y="0"/>
            <a:ext cx="4213701" cy="2273555"/>
          </a:xfrm>
          <a:prstGeom prst="rect">
            <a:avLst/>
          </a:prstGeom>
        </p:spPr>
      </p:pic>
    </p:spTree>
    <p:extLst>
      <p:ext uri="{BB962C8B-B14F-4D97-AF65-F5344CB8AC3E}">
        <p14:creationId xmlns:p14="http://schemas.microsoft.com/office/powerpoint/2010/main" xmlns="" val="40641811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PULLING  </a:t>
            </a:r>
          </a:p>
        </p:txBody>
      </p:sp>
      <p:sp>
        <p:nvSpPr>
          <p:cNvPr id="3" name="Content Placeholder 2"/>
          <p:cNvSpPr>
            <a:spLocks noGrp="1"/>
          </p:cNvSpPr>
          <p:nvPr>
            <p:ph idx="1"/>
          </p:nvPr>
        </p:nvSpPr>
        <p:spPr/>
        <p:txBody>
          <a:bodyPr>
            <a:normAutofit/>
          </a:bodyPr>
          <a:lstStyle/>
          <a:p>
            <a:endParaRPr lang="en-IN" dirty="0"/>
          </a:p>
          <a:p>
            <a:endParaRPr lang="en-IN" dirty="0"/>
          </a:p>
          <a:p>
            <a:r>
              <a:rPr lang="en-IN" dirty="0"/>
              <a:t>When pulling, the joints of the upper limb are automatically straightened, and both flexors and extensors can reduce stress in elbow ligaments, which can also contribute tensile force</a:t>
            </a:r>
          </a:p>
        </p:txBody>
      </p:sp>
      <p:sp>
        <p:nvSpPr>
          <p:cNvPr id="5" name="Date Placeholder 4"/>
          <p:cNvSpPr>
            <a:spLocks noGrp="1"/>
          </p:cNvSpPr>
          <p:nvPr>
            <p:ph type="dt" sz="half" idx="10"/>
          </p:nvPr>
        </p:nvSpPr>
        <p:spPr/>
        <p:txBody>
          <a:bodyPr/>
          <a:lstStyle/>
          <a:p>
            <a:fld id="{5FBDBDB1-0AF8-4330-B1DA-3B3D774AAC9C}" type="datetime1">
              <a:rPr lang="en-IN" smtClean="0"/>
              <a:pPr/>
              <a:t>19-06-2024</a:t>
            </a:fld>
            <a:endParaRPr lang="en-IN"/>
          </a:p>
        </p:txBody>
      </p:sp>
      <p:sp>
        <p:nvSpPr>
          <p:cNvPr id="6" name="Footer Placeholder 5"/>
          <p:cNvSpPr>
            <a:spLocks noGrp="1"/>
          </p:cNvSpPr>
          <p:nvPr>
            <p:ph type="ftr" sz="quarter" idx="11"/>
          </p:nvPr>
        </p:nvSpPr>
        <p:spPr/>
        <p:txBody>
          <a:bodyPr/>
          <a:lstStyle/>
          <a:p>
            <a:r>
              <a:rPr lang="en-IN"/>
              <a:t>Kinetics and Kinematics of ADL </a:t>
            </a:r>
          </a:p>
        </p:txBody>
      </p:sp>
      <p:sp>
        <p:nvSpPr>
          <p:cNvPr id="7" name="Slide Number Placeholder 6"/>
          <p:cNvSpPr>
            <a:spLocks noGrp="1"/>
          </p:cNvSpPr>
          <p:nvPr>
            <p:ph type="sldNum" sz="quarter" idx="12"/>
          </p:nvPr>
        </p:nvSpPr>
        <p:spPr/>
        <p:txBody>
          <a:bodyPr/>
          <a:lstStyle/>
          <a:p>
            <a:fld id="{0A6D5E60-A6E0-4CA2-AE91-EF060CA94B7C}" type="slidenum">
              <a:rPr lang="en-IN" smtClean="0"/>
              <a:pPr/>
              <a:t>86</a:t>
            </a:fld>
            <a:endParaRPr lang="en-IN"/>
          </a:p>
        </p:txBody>
      </p:sp>
      <p:pic>
        <p:nvPicPr>
          <p:cNvPr id="4" name="Picture 3"/>
          <p:cNvPicPr>
            <a:picLocks noChangeAspect="1"/>
          </p:cNvPicPr>
          <p:nvPr/>
        </p:nvPicPr>
        <p:blipFill>
          <a:blip r:embed="rId2"/>
          <a:stretch>
            <a:fillRect/>
          </a:stretch>
        </p:blipFill>
        <p:spPr>
          <a:xfrm>
            <a:off x="7978299" y="0"/>
            <a:ext cx="4213701" cy="2273555"/>
          </a:xfrm>
          <a:prstGeom prst="rect">
            <a:avLst/>
          </a:prstGeom>
        </p:spPr>
      </p:pic>
    </p:spTree>
    <p:extLst>
      <p:ext uri="{BB962C8B-B14F-4D97-AF65-F5344CB8AC3E}">
        <p14:creationId xmlns:p14="http://schemas.microsoft.com/office/powerpoint/2010/main" xmlns="" val="2871454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33FE29-E1AE-6021-65FD-A9D6CCAF4CA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6FDE2937-C2F9-7204-9021-0DFFF5F94BC1}"/>
              </a:ext>
            </a:extLst>
          </p:cNvPr>
          <p:cNvSpPr>
            <a:spLocks noGrp="1"/>
          </p:cNvSpPr>
          <p:nvPr>
            <p:ph idx="1"/>
          </p:nvPr>
        </p:nvSpPr>
        <p:spPr/>
        <p:txBody>
          <a:bodyPr/>
          <a:lstStyle/>
          <a:p>
            <a:r>
              <a:rPr lang="en-US" dirty="0"/>
              <a:t>Thankyou </a:t>
            </a:r>
          </a:p>
        </p:txBody>
      </p:sp>
      <p:sp>
        <p:nvSpPr>
          <p:cNvPr id="4" name="Date Placeholder 3">
            <a:extLst>
              <a:ext uri="{FF2B5EF4-FFF2-40B4-BE49-F238E27FC236}">
                <a16:creationId xmlns:a16="http://schemas.microsoft.com/office/drawing/2014/main" xmlns="" id="{B98D6A8E-1070-5BAB-E68A-EE44AAC02DF0}"/>
              </a:ext>
            </a:extLst>
          </p:cNvPr>
          <p:cNvSpPr>
            <a:spLocks noGrp="1"/>
          </p:cNvSpPr>
          <p:nvPr>
            <p:ph type="dt" sz="half" idx="10"/>
          </p:nvPr>
        </p:nvSpPr>
        <p:spPr/>
        <p:txBody>
          <a:bodyPr/>
          <a:lstStyle/>
          <a:p>
            <a:fld id="{B544E2DD-EBCF-4C35-A3E7-7E59F6622D7D}" type="datetime1">
              <a:rPr lang="en-IN" smtClean="0"/>
              <a:pPr/>
              <a:t>19-06-2024</a:t>
            </a:fld>
            <a:endParaRPr lang="en-IN"/>
          </a:p>
        </p:txBody>
      </p:sp>
      <p:sp>
        <p:nvSpPr>
          <p:cNvPr id="5" name="Footer Placeholder 4">
            <a:extLst>
              <a:ext uri="{FF2B5EF4-FFF2-40B4-BE49-F238E27FC236}">
                <a16:creationId xmlns:a16="http://schemas.microsoft.com/office/drawing/2014/main" xmlns="" id="{0A4A32BB-5B0E-D273-9C7D-9A00F3672663}"/>
              </a:ext>
            </a:extLst>
          </p:cNvPr>
          <p:cNvSpPr>
            <a:spLocks noGrp="1"/>
          </p:cNvSpPr>
          <p:nvPr>
            <p:ph type="ftr" sz="quarter" idx="11"/>
          </p:nvPr>
        </p:nvSpPr>
        <p:spPr/>
        <p:txBody>
          <a:bodyPr/>
          <a:lstStyle/>
          <a:p>
            <a:r>
              <a:rPr lang="en-IN"/>
              <a:t>Kinetics and Kinematics of ADL </a:t>
            </a:r>
          </a:p>
        </p:txBody>
      </p:sp>
      <p:sp>
        <p:nvSpPr>
          <p:cNvPr id="6" name="Slide Number Placeholder 5">
            <a:extLst>
              <a:ext uri="{FF2B5EF4-FFF2-40B4-BE49-F238E27FC236}">
                <a16:creationId xmlns:a16="http://schemas.microsoft.com/office/drawing/2014/main" xmlns="" id="{01A0567A-7F3E-825A-605D-3CFCC96690B2}"/>
              </a:ext>
            </a:extLst>
          </p:cNvPr>
          <p:cNvSpPr>
            <a:spLocks noGrp="1"/>
          </p:cNvSpPr>
          <p:nvPr>
            <p:ph type="sldNum" sz="quarter" idx="12"/>
          </p:nvPr>
        </p:nvSpPr>
        <p:spPr/>
        <p:txBody>
          <a:bodyPr/>
          <a:lstStyle/>
          <a:p>
            <a:fld id="{0A6D5E60-A6E0-4CA2-AE91-EF060CA94B7C}" type="slidenum">
              <a:rPr lang="en-IN" smtClean="0"/>
              <a:pPr/>
              <a:t>87</a:t>
            </a:fld>
            <a:endParaRPr lang="en-IN"/>
          </a:p>
        </p:txBody>
      </p:sp>
    </p:spTree>
    <p:extLst>
      <p:ext uri="{BB962C8B-B14F-4D97-AF65-F5344CB8AC3E}">
        <p14:creationId xmlns:p14="http://schemas.microsoft.com/office/powerpoint/2010/main" xmlns="" val="992033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Supine to sitting</a:t>
            </a:r>
          </a:p>
        </p:txBody>
      </p:sp>
      <p:sp>
        <p:nvSpPr>
          <p:cNvPr id="3" name="Content Placeholder 2"/>
          <p:cNvSpPr>
            <a:spLocks noGrp="1"/>
          </p:cNvSpPr>
          <p:nvPr>
            <p:ph idx="1"/>
          </p:nvPr>
        </p:nvSpPr>
        <p:spPr>
          <a:xfrm>
            <a:off x="1097280" y="2088432"/>
            <a:ext cx="10058400" cy="3780662"/>
          </a:xfrm>
        </p:spPr>
        <p:txBody>
          <a:bodyPr>
            <a:normAutofit/>
          </a:bodyPr>
          <a:lstStyle/>
          <a:p>
            <a:pPr marL="0" indent="0">
              <a:buNone/>
            </a:pPr>
            <a:r>
              <a:rPr lang="en-IN" dirty="0"/>
              <a:t>Kinetics –Muscle Activity </a:t>
            </a:r>
          </a:p>
          <a:p>
            <a:r>
              <a:rPr lang="en-IN" b="1" dirty="0"/>
              <a:t>Left scapula protraction </a:t>
            </a:r>
            <a:r>
              <a:rPr lang="en-IN" dirty="0"/>
              <a:t>– </a:t>
            </a:r>
            <a:r>
              <a:rPr lang="en-IN" dirty="0" err="1"/>
              <a:t>Serratus</a:t>
            </a:r>
            <a:r>
              <a:rPr lang="en-IN" dirty="0"/>
              <a:t> anterior, Upper &amp; Lower Trapezius,</a:t>
            </a:r>
          </a:p>
          <a:p>
            <a:r>
              <a:rPr lang="en-IN" b="1" dirty="0"/>
              <a:t>Shoulder flexion- </a:t>
            </a:r>
            <a:r>
              <a:rPr lang="en-IN" dirty="0"/>
              <a:t>Anterior deltoid, </a:t>
            </a:r>
            <a:r>
              <a:rPr lang="en-IN" dirty="0" err="1"/>
              <a:t>Clavicular</a:t>
            </a:r>
            <a:r>
              <a:rPr lang="en-IN" dirty="0"/>
              <a:t> portion of </a:t>
            </a:r>
            <a:r>
              <a:rPr lang="en-IN" dirty="0" err="1"/>
              <a:t>pectoralis</a:t>
            </a:r>
            <a:r>
              <a:rPr lang="en-IN" dirty="0"/>
              <a:t> major and </a:t>
            </a:r>
            <a:r>
              <a:rPr lang="en-IN" dirty="0" err="1"/>
              <a:t>coracobrachialis</a:t>
            </a:r>
            <a:r>
              <a:rPr lang="en-IN" dirty="0"/>
              <a:t>.</a:t>
            </a:r>
          </a:p>
          <a:p>
            <a:r>
              <a:rPr lang="en-IN" b="1" dirty="0"/>
              <a:t>Humeral horizontal adduction </a:t>
            </a:r>
            <a:r>
              <a:rPr lang="en-IN" dirty="0"/>
              <a:t>– concentric contraction of anterior deltoid and </a:t>
            </a:r>
            <a:r>
              <a:rPr lang="en-IN" dirty="0" err="1"/>
              <a:t>Pectoralis</a:t>
            </a:r>
            <a:r>
              <a:rPr lang="en-IN" dirty="0"/>
              <a:t> major until arm passes the body’s midline, at which time the posterior deltoid controls the horizontally adducting shoulder by exerting an eccentric contraction against gravity.</a:t>
            </a:r>
          </a:p>
          <a:p>
            <a:pPr marL="0" indent="0">
              <a:buNone/>
            </a:pPr>
            <a:endParaRPr lang="en-IN" dirty="0"/>
          </a:p>
        </p:txBody>
      </p:sp>
      <p:sp>
        <p:nvSpPr>
          <p:cNvPr id="6" name="Date Placeholder 5"/>
          <p:cNvSpPr>
            <a:spLocks noGrp="1"/>
          </p:cNvSpPr>
          <p:nvPr>
            <p:ph type="dt" sz="half" idx="10"/>
          </p:nvPr>
        </p:nvSpPr>
        <p:spPr/>
        <p:txBody>
          <a:bodyPr/>
          <a:lstStyle/>
          <a:p>
            <a:fld id="{A9A1D109-EB0E-4ADB-88D2-0EFFA5BA0581}" type="datetime1">
              <a:rPr lang="en-IN" smtClean="0"/>
              <a:pPr/>
              <a:t>19-06-2024</a:t>
            </a:fld>
            <a:endParaRPr lang="en-IN"/>
          </a:p>
        </p:txBody>
      </p:sp>
      <p:sp>
        <p:nvSpPr>
          <p:cNvPr id="7" name="Footer Placeholder 6"/>
          <p:cNvSpPr>
            <a:spLocks noGrp="1"/>
          </p:cNvSpPr>
          <p:nvPr>
            <p:ph type="ftr" sz="quarter" idx="11"/>
          </p:nvPr>
        </p:nvSpPr>
        <p:spPr/>
        <p:txBody>
          <a:bodyPr/>
          <a:lstStyle/>
          <a:p>
            <a:r>
              <a:rPr lang="en-IN"/>
              <a:t>Kinetics and Kinematics of ADL </a:t>
            </a:r>
          </a:p>
        </p:txBody>
      </p:sp>
      <p:sp>
        <p:nvSpPr>
          <p:cNvPr id="8" name="Slide Number Placeholder 7"/>
          <p:cNvSpPr>
            <a:spLocks noGrp="1"/>
          </p:cNvSpPr>
          <p:nvPr>
            <p:ph type="sldNum" sz="quarter" idx="12"/>
          </p:nvPr>
        </p:nvSpPr>
        <p:spPr/>
        <p:txBody>
          <a:bodyPr/>
          <a:lstStyle/>
          <a:p>
            <a:fld id="{0A6D5E60-A6E0-4CA2-AE91-EF060CA94B7C}" type="slidenum">
              <a:rPr lang="en-IN" smtClean="0"/>
              <a:pPr/>
              <a:t>9</a:t>
            </a:fld>
            <a:endParaRPr lang="en-IN"/>
          </a:p>
        </p:txBody>
      </p:sp>
      <p:pic>
        <p:nvPicPr>
          <p:cNvPr id="4" name="Picture 3"/>
          <p:cNvPicPr>
            <a:picLocks noChangeAspect="1"/>
          </p:cNvPicPr>
          <p:nvPr/>
        </p:nvPicPr>
        <p:blipFill>
          <a:blip r:embed="rId2"/>
          <a:stretch>
            <a:fillRect/>
          </a:stretch>
        </p:blipFill>
        <p:spPr>
          <a:xfrm>
            <a:off x="5952400" y="196516"/>
            <a:ext cx="2992800" cy="1791669"/>
          </a:xfrm>
          <a:prstGeom prst="rect">
            <a:avLst/>
          </a:prstGeom>
        </p:spPr>
      </p:pic>
      <p:pic>
        <p:nvPicPr>
          <p:cNvPr id="5" name="Picture 4"/>
          <p:cNvPicPr>
            <a:picLocks noChangeAspect="1"/>
          </p:cNvPicPr>
          <p:nvPr/>
        </p:nvPicPr>
        <p:blipFill>
          <a:blip r:embed="rId3"/>
          <a:stretch>
            <a:fillRect/>
          </a:stretch>
        </p:blipFill>
        <p:spPr>
          <a:xfrm>
            <a:off x="9097600" y="186356"/>
            <a:ext cx="2992800" cy="1791669"/>
          </a:xfrm>
          <a:prstGeom prst="rect">
            <a:avLst/>
          </a:prstGeom>
        </p:spPr>
      </p:pic>
    </p:spTree>
    <p:extLst>
      <p:ext uri="{BB962C8B-B14F-4D97-AF65-F5344CB8AC3E}">
        <p14:creationId xmlns:p14="http://schemas.microsoft.com/office/powerpoint/2010/main" xmlns="" val="1816112435"/>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4137</TotalTime>
  <Words>6088</Words>
  <Application>Microsoft Office PowerPoint</Application>
  <PresentationFormat>Custom</PresentationFormat>
  <Paragraphs>699</Paragraphs>
  <Slides>87</Slides>
  <Notes>1</Notes>
  <HiddenSlides>0</HiddenSlides>
  <MMClips>0</MMClips>
  <ScaleCrop>false</ScaleCrop>
  <HeadingPairs>
    <vt:vector size="4" baseType="variant">
      <vt:variant>
        <vt:lpstr>Theme</vt:lpstr>
      </vt:variant>
      <vt:variant>
        <vt:i4>1</vt:i4>
      </vt:variant>
      <vt:variant>
        <vt:lpstr>Slide Titles</vt:lpstr>
      </vt:variant>
      <vt:variant>
        <vt:i4>87</vt:i4>
      </vt:variant>
    </vt:vector>
  </HeadingPairs>
  <TitlesOfParts>
    <vt:vector size="88" baseType="lpstr">
      <vt:lpstr>Retrospect</vt:lpstr>
      <vt:lpstr>Kinetics and Kinematics of Activities of Daily Living </vt:lpstr>
      <vt:lpstr>Content </vt:lpstr>
      <vt:lpstr>Slide 3</vt:lpstr>
      <vt:lpstr>Slide 4</vt:lpstr>
      <vt:lpstr>What is Kinetic and Kinematics  </vt:lpstr>
      <vt:lpstr>Supine to sitting  </vt:lpstr>
      <vt:lpstr>Supine to sitting</vt:lpstr>
      <vt:lpstr>Supine to sitting</vt:lpstr>
      <vt:lpstr>Supine to sitting</vt:lpstr>
      <vt:lpstr>Supine to sitting</vt:lpstr>
      <vt:lpstr>Supine to sitting</vt:lpstr>
      <vt:lpstr>Floor -to- stand </vt:lpstr>
      <vt:lpstr>FLOOR -TO- STAND </vt:lpstr>
      <vt:lpstr>FLOOR -TO- STAND </vt:lpstr>
      <vt:lpstr>FLOOR -TO- STAND </vt:lpstr>
      <vt:lpstr>FLOOR -TO- STAND </vt:lpstr>
      <vt:lpstr>FLOOR -TO- STAND </vt:lpstr>
      <vt:lpstr>FLOOR -TO- STAND </vt:lpstr>
      <vt:lpstr>FLOOR -TO- STAND </vt:lpstr>
      <vt:lpstr>FLOOR -TO- STAND </vt:lpstr>
      <vt:lpstr>FLOOR -TO- STAND </vt:lpstr>
      <vt:lpstr>FLOOR -TO- STAND </vt:lpstr>
      <vt:lpstr>Slide 23</vt:lpstr>
      <vt:lpstr>TRANSFER</vt:lpstr>
      <vt:lpstr>SIT TO STAND </vt:lpstr>
      <vt:lpstr>SIT TO STAND </vt:lpstr>
      <vt:lpstr>SIT TO STAND </vt:lpstr>
      <vt:lpstr>SIT TO STAND </vt:lpstr>
      <vt:lpstr>SIT TO STAND </vt:lpstr>
      <vt:lpstr>SIT TO STAND </vt:lpstr>
      <vt:lpstr>Slide 31</vt:lpstr>
      <vt:lpstr>SQUATTING </vt:lpstr>
      <vt:lpstr>SQUATTING </vt:lpstr>
      <vt:lpstr>SQUATTING </vt:lpstr>
      <vt:lpstr>SQUATTING </vt:lpstr>
      <vt:lpstr>SQUATTING </vt:lpstr>
      <vt:lpstr>LIFTING </vt:lpstr>
      <vt:lpstr>LIFTING </vt:lpstr>
      <vt:lpstr>LIFTING </vt:lpstr>
      <vt:lpstr>Lifting </vt:lpstr>
      <vt:lpstr>Slide 41</vt:lpstr>
      <vt:lpstr>LIFTING </vt:lpstr>
      <vt:lpstr>LIFTING </vt:lpstr>
      <vt:lpstr>LIFTING </vt:lpstr>
      <vt:lpstr>LIFTING </vt:lpstr>
      <vt:lpstr>LIFTING </vt:lpstr>
      <vt:lpstr>Slide 47</vt:lpstr>
      <vt:lpstr>Slide 48</vt:lpstr>
      <vt:lpstr>Slide 49</vt:lpstr>
      <vt:lpstr>CLIMBING UP AND DOWN </vt:lpstr>
      <vt:lpstr>CLIMBING UP AND DOWN </vt:lpstr>
      <vt:lpstr>CLIMBING UP AND DOWN </vt:lpstr>
      <vt:lpstr>Ascending Stairs </vt:lpstr>
      <vt:lpstr>Ascending Stairs </vt:lpstr>
      <vt:lpstr>Ascending stairs </vt:lpstr>
      <vt:lpstr>Ascending stairs </vt:lpstr>
      <vt:lpstr>Foot clearance through foot placement    </vt:lpstr>
      <vt:lpstr> Step Descent </vt:lpstr>
      <vt:lpstr>Weight acceptance through forward  continuance </vt:lpstr>
      <vt:lpstr>Swing phase </vt:lpstr>
      <vt:lpstr>Slide 61</vt:lpstr>
      <vt:lpstr>REACHING OVERHEAD AND FORWARD</vt:lpstr>
      <vt:lpstr>Slide 63</vt:lpstr>
      <vt:lpstr>Reaching Overhead and Forward </vt:lpstr>
      <vt:lpstr>Reaching Overhead and Forward </vt:lpstr>
      <vt:lpstr>Reaching Overhead and Forward </vt:lpstr>
      <vt:lpstr>Reaching Overhead and Forward </vt:lpstr>
      <vt:lpstr>Reaching Overhead and Forward </vt:lpstr>
      <vt:lpstr>Reaching Overhead and Forward </vt:lpstr>
      <vt:lpstr>Slide 70</vt:lpstr>
      <vt:lpstr>Reaching overhead and Backward </vt:lpstr>
      <vt:lpstr>Slide 72</vt:lpstr>
      <vt:lpstr>Slide 73</vt:lpstr>
      <vt:lpstr>Slide 74</vt:lpstr>
      <vt:lpstr>Slide 75</vt:lpstr>
      <vt:lpstr>Slide 76</vt:lpstr>
      <vt:lpstr>RUNNING </vt:lpstr>
      <vt:lpstr>RUNNING </vt:lpstr>
      <vt:lpstr>RUNNING </vt:lpstr>
      <vt:lpstr>RUNNING </vt:lpstr>
      <vt:lpstr>RUNNING </vt:lpstr>
      <vt:lpstr>RUNNING </vt:lpstr>
      <vt:lpstr>PUSHING AND PULLING </vt:lpstr>
      <vt:lpstr>PUSHING </vt:lpstr>
      <vt:lpstr>PULLING  </vt:lpstr>
      <vt:lpstr>PULLING  </vt:lpstr>
      <vt:lpstr>Slide 87</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Kinetics and Kinematics of Activities of Daily Living</dc:title>
  <dc:creator>santosh dobhal</dc:creator>
  <cp:lastModifiedBy>HP</cp:lastModifiedBy>
  <cp:revision>146</cp:revision>
  <dcterms:created xsi:type="dcterms:W3CDTF">2018-09-08T02:18:44Z</dcterms:created>
  <dcterms:modified xsi:type="dcterms:W3CDTF">2024-06-19T04:40:00Z</dcterms:modified>
</cp:coreProperties>
</file>